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2.xml" ContentType="application/vnd.openxmlformats-officedocument.presentationml.notesSlide+xml"/>
  <Override PartName="/ppt/media/image23.jpg" ContentType="image/jpeg"/>
  <Override PartName="/ppt/media/image24.jpg" ContentType="image/jpeg"/>
  <Override PartName="/ppt/media/image25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colors4.xml" ContentType="application/vnd.ms-office.chartcolorstyle+xml"/>
  <Override PartName="/ppt/charts/style4.xml" ContentType="application/vnd.ms-office.chart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8" r:id="rId1"/>
  </p:sldMasterIdLst>
  <p:notesMasterIdLst>
    <p:notesMasterId r:id="rId26"/>
  </p:notesMasterIdLst>
  <p:sldIdLst>
    <p:sldId id="256" r:id="rId2"/>
    <p:sldId id="283" r:id="rId3"/>
    <p:sldId id="277" r:id="rId4"/>
    <p:sldId id="257" r:id="rId5"/>
    <p:sldId id="278" r:id="rId6"/>
    <p:sldId id="284" r:id="rId7"/>
    <p:sldId id="280" r:id="rId8"/>
    <p:sldId id="258" r:id="rId9"/>
    <p:sldId id="259" r:id="rId10"/>
    <p:sldId id="260" r:id="rId11"/>
    <p:sldId id="282" r:id="rId12"/>
    <p:sldId id="289" r:id="rId13"/>
    <p:sldId id="265" r:id="rId14"/>
    <p:sldId id="266" r:id="rId15"/>
    <p:sldId id="267" r:id="rId16"/>
    <p:sldId id="286" r:id="rId17"/>
    <p:sldId id="288" r:id="rId18"/>
    <p:sldId id="290" r:id="rId19"/>
    <p:sldId id="271" r:id="rId20"/>
    <p:sldId id="272" r:id="rId21"/>
    <p:sldId id="273" r:id="rId22"/>
    <p:sldId id="274" r:id="rId23"/>
    <p:sldId id="285" r:id="rId24"/>
    <p:sldId id="276" r:id="rId25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00FF"/>
    <a:srgbClr val="00FFFF"/>
    <a:srgbClr val="FF9900"/>
    <a:srgbClr val="FF5050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99" autoAdjust="0"/>
    <p:restoredTop sz="94737" autoAdjust="0"/>
  </p:normalViewPr>
  <p:slideViewPr>
    <p:cSldViewPr>
      <p:cViewPr varScale="1">
        <p:scale>
          <a:sx n="99" d="100"/>
          <a:sy n="99" d="100"/>
        </p:scale>
        <p:origin x="-109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6.xlsx"/><Relationship Id="rId4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8933095519995053E-2"/>
          <c:w val="0.79639277729172753"/>
          <c:h val="0.936347189856009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Годовое бюджетное назначение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-0.14787744108583623"/>
                  <c:y val="-1.2724668724495593E-3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baseline="0" dirty="0" smtClean="0"/>
                      <a:t> 2 694,7 </a:t>
                    </a:r>
                  </a:p>
                  <a:p>
                    <a:r>
                      <a:rPr lang="ru-RU" sz="2000" b="1" dirty="0" smtClean="0"/>
                      <a:t> млн. руб.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2296.5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Фактическое исполнение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8.1570602362119951E-2"/>
                  <c:y val="-4.2565421002582288E-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/>
                      <a:t>2 684,1</a:t>
                    </a:r>
                  </a:p>
                  <a:p>
                    <a:r>
                      <a:rPr lang="ru-RU" sz="2000" b="1" dirty="0" smtClean="0"/>
                      <a:t>млн. руб.</a:t>
                    </a:r>
                  </a:p>
                  <a:p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2287.1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4624768"/>
        <c:axId val="134626304"/>
        <c:axId val="127104768"/>
      </c:bar3DChart>
      <c:catAx>
        <c:axId val="13462476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34626304"/>
        <c:crosses val="autoZero"/>
        <c:auto val="1"/>
        <c:lblAlgn val="ctr"/>
        <c:lblOffset val="100"/>
        <c:noMultiLvlLbl val="0"/>
      </c:catAx>
      <c:valAx>
        <c:axId val="134626304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34624768"/>
        <c:crosses val="autoZero"/>
        <c:crossBetween val="between"/>
      </c:valAx>
      <c:serAx>
        <c:axId val="127104768"/>
        <c:scaling>
          <c:orientation val="minMax"/>
        </c:scaling>
        <c:delete val="1"/>
        <c:axPos val="b"/>
        <c:majorTickMark val="out"/>
        <c:minorTickMark val="none"/>
        <c:tickLblPos val="none"/>
        <c:crossAx val="134626304"/>
        <c:crosses val="autoZero"/>
      </c:serAx>
    </c:plotArea>
    <c:legend>
      <c:legendPos val="r"/>
      <c:legendEntry>
        <c:idx val="0"/>
        <c:txPr>
          <a:bodyPr/>
          <a:lstStyle/>
          <a:p>
            <a:pPr>
              <a:defRPr b="1">
                <a:latin typeface="Bernard MT Condensed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>
                <a:latin typeface="Bernard MT Condensed" pitchFamily="18" charset="0"/>
              </a:defRPr>
            </a:pPr>
            <a:endParaRPr lang="ru-RU"/>
          </a:p>
        </c:txPr>
      </c:legendEntry>
      <c:layout/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081662222716005E-2"/>
          <c:y val="7.6984718711809799E-2"/>
          <c:w val="0.81139954356923361"/>
          <c:h val="0.9193041050994333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 бюджета МО Мостовский район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chemeClr val="accent1"/>
              </a:solidFill>
            </a:ln>
          </c:spPr>
          <c:explosion val="25"/>
          <c:dPt>
            <c:idx val="0"/>
            <c:bubble3D val="0"/>
            <c:spPr>
              <a:solidFill>
                <a:schemeClr val="accent1"/>
              </a:solidFill>
              <a:ln w="38100" cap="flat" cmpd="sng" algn="ctr">
                <a:solidFill>
                  <a:schemeClr val="lt1"/>
                </a:solidFill>
                <a:prstDash val="solid"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9525" cap="flat" cmpd="sng" algn="ctr">
                <a:solidFill>
                  <a:schemeClr val="accent1"/>
                </a:solidFill>
                <a:prstDash val="solid"/>
              </a:ln>
              <a:effectLst>
                <a:outerShdw blurRad="57150" dist="38100" dir="5400000" algn="ctr" rotWithShape="0">
                  <a:schemeClr val="accent1">
                    <a:shade val="9000"/>
                    <a:satMod val="105000"/>
                    <a:alpha val="48000"/>
                  </a:schemeClr>
                </a:outerShdw>
              </a:effectLst>
            </c:spPr>
          </c:dPt>
          <c:dLbls>
            <c:dLbl>
              <c:idx val="0"/>
              <c:layout>
                <c:manualLayout>
                  <c:x val="-9.7164666888864201E-2"/>
                  <c:y val="7.0106142720253312E-2"/>
                </c:manualLayout>
              </c:layout>
              <c:tx>
                <c:rich>
                  <a:bodyPr/>
                  <a:lstStyle/>
                  <a:p>
                    <a:r>
                      <a:rPr lang="ru-RU" sz="2400" dirty="0" smtClean="0"/>
                      <a:t>639,4</a:t>
                    </a:r>
                  </a:p>
                  <a:p>
                    <a:r>
                      <a:rPr lang="ru-RU" sz="2400" dirty="0" smtClean="0"/>
                      <a:t> млн. руб.</a:t>
                    </a:r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3308881978249704"/>
                  <c:y val="-0.24596272109031991"/>
                </c:manualLayout>
              </c:layout>
              <c:tx>
                <c:rich>
                  <a:bodyPr/>
                  <a:lstStyle/>
                  <a:p>
                    <a:r>
                      <a:rPr lang="ru-RU" sz="2400" dirty="0" smtClean="0"/>
                      <a:t>2 044,7</a:t>
                    </a:r>
                  </a:p>
                  <a:p>
                    <a:r>
                      <a:rPr lang="ru-RU" sz="2400" dirty="0" smtClean="0"/>
                      <a:t> млн. руб.</a:t>
                    </a:r>
                  </a:p>
                  <a:p>
                    <a:endParaRPr lang="ru-RU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gradFill rotWithShape="1">
                <a:gsLst>
                  <a:gs pos="0">
                    <a:schemeClr val="accent6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6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6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6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6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6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bliqueTopLeft" fov="600000">
                  <a:rot lat="0" lon="0" rev="0"/>
                </a:camera>
                <a:lightRig rig="balanced" dir="t">
                  <a:rot lat="0" lon="0" rev="19200000"/>
                </a:lightRig>
              </a:scene3d>
              <a:sp3d contourW="12700" prstMaterial="matte">
                <a:bevelT w="60000" h="50800"/>
                <a:contourClr>
                  <a:schemeClr val="accent6">
                    <a:shade val="60000"/>
                    <a:satMod val="110000"/>
                  </a:schemeClr>
                </a:contourClr>
              </a:sp3d>
            </c:spPr>
            <c:txPr>
              <a:bodyPr/>
              <a:lstStyle/>
              <a:p>
                <a:pPr>
                  <a:defRPr>
                    <a:solidFill>
                      <a:schemeClr val="lt1"/>
                    </a:solidFill>
                    <a:latin typeface="Bernard MT Condensed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564.79999999999995</c:v>
                </c:pt>
                <c:pt idx="1">
                  <c:v>1722.3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0530531329852475"/>
          <c:y val="0.43796652802466546"/>
          <c:w val="0.28587622208643482"/>
          <c:h val="0.54569978335740565"/>
        </c:manualLayout>
      </c:layout>
      <c:overlay val="0"/>
      <c:txPr>
        <a:bodyPr/>
        <a:lstStyle/>
        <a:p>
          <a:pPr>
            <a:defRPr>
              <a:latin typeface="Bernard MT Condensed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8702725322012E-3"/>
          <c:y val="0"/>
          <c:w val="0.61510749955574762"/>
          <c:h val="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>
                <a:solidFill>
                  <a:schemeClr val="bg2">
                    <a:lumMod val="25000"/>
                  </a:schemeClr>
                </a:solidFill>
              </a:ln>
            </c:spPr>
          </c:dPt>
          <c:dPt>
            <c:idx val="3"/>
            <c:bubble3D val="0"/>
            <c:spPr>
              <a:solidFill>
                <a:srgbClr val="9900FF"/>
              </a:solidFill>
            </c:spPr>
          </c:dPt>
          <c:dPt>
            <c:idx val="6"/>
            <c:bubble3D val="0"/>
          </c:dPt>
          <c:dLbls>
            <c:dLbl>
              <c:idx val="0"/>
              <c:layout>
                <c:manualLayout>
                  <c:x val="-0.14643197289569915"/>
                  <c:y val="-0.14266547544100039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59,4%</a:t>
                    </a:r>
                    <a:endParaRPr lang="en-US" b="1" dirty="0" smtClean="0"/>
                  </a:p>
                  <a:p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1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125261485665885E-2"/>
                  <c:y val="-7.593677862953499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17,6</a:t>
                    </a:r>
                    <a:r>
                      <a:rPr lang="en-US" b="1" dirty="0" smtClean="0"/>
                      <a:t>%</a:t>
                    </a:r>
                  </a:p>
                  <a:p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166685455841301E-3"/>
                  <c:y val="1.2780383500061989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6,2</a:t>
                    </a:r>
                    <a:r>
                      <a:rPr lang="en-US" b="1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061667981908891E-2"/>
                  <c:y val="1.5336258934192498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6,1</a:t>
                    </a:r>
                    <a:r>
                      <a:rPr lang="en-US" b="1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3.0806287430551402E-2"/>
                  <c:y val="6.0823102988556824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3,2</a:t>
                    </a:r>
                    <a:r>
                      <a:rPr lang="en-US" b="1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85923311464918E-2"/>
                  <c:y val="1.704093063733658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2.1547463387258964E-2"/>
                  <c:y val="1.544292146551617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5,</a:t>
                    </a:r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4.5500056367524175E-3"/>
                  <c:y val="1.789253690008678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 2,9%</a:t>
                    </a:r>
                    <a:endParaRPr lang="en-US" dirty="0"/>
                  </a:p>
                </c:rich>
              </c:tx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Book Antiqua" panose="02040602050305030304" pitchFamily="18" charset="0"/>
                  </a:defRPr>
                </a:pPr>
                <a:endParaRPr lang="ru-RU"/>
              </a:p>
            </c:txPr>
            <c:dLblPos val="outEnd"/>
            <c:showLegendKey val="1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НДФЛ</c:v>
                </c:pt>
                <c:pt idx="1">
                  <c:v>УСН</c:v>
                </c:pt>
                <c:pt idx="2">
                  <c:v>арендная плата на землю</c:v>
                </c:pt>
                <c:pt idx="3">
                  <c:v>доходы от продажи земли</c:v>
                </c:pt>
                <c:pt idx="4">
                  <c:v>налог на прибыль</c:v>
                </c:pt>
                <c:pt idx="5">
                  <c:v>Патент</c:v>
                </c:pt>
                <c:pt idx="6">
                  <c:v>прочие налоги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59.4</c:v>
                </c:pt>
                <c:pt idx="1">
                  <c:v>17.600000000000001</c:v>
                </c:pt>
                <c:pt idx="2" formatCode="0.0">
                  <c:v>6.2</c:v>
                </c:pt>
                <c:pt idx="3" formatCode="0.0">
                  <c:v>6.1</c:v>
                </c:pt>
                <c:pt idx="4" formatCode="0.0">
                  <c:v>3.2</c:v>
                </c:pt>
                <c:pt idx="5" formatCode="0.0">
                  <c:v>2.5</c:v>
                </c:pt>
                <c:pt idx="6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704858073296357"/>
          <c:y val="3.1367576297370255E-2"/>
          <c:w val="0.34295141926703632"/>
          <c:h val="0.89492137602157373"/>
        </c:manualLayout>
      </c:layout>
      <c:overlay val="0"/>
      <c:txPr>
        <a:bodyPr/>
        <a:lstStyle/>
        <a:p>
          <a:pPr>
            <a:defRPr b="1">
              <a:latin typeface="Book Antiqua" panose="0204060205030503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5068742626939866"/>
          <c:y val="0"/>
          <c:w val="0.74931258334838224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6"/>
          <c:dPt>
            <c:idx val="0"/>
            <c:bubble3D val="0"/>
            <c:explosion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0.10897897295815741"/>
                  <c:y val="-0.18267903945016203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cap="all" spc="0" baseline="0">
                      <a:ln w="9000" cmpd="sng">
                        <a:solidFill>
                          <a:schemeClr val="accent4">
                            <a:shade val="50000"/>
                            <a:satMod val="120000"/>
                          </a:schemeClr>
                        </a:solidFill>
                        <a:prstDash val="solid"/>
                      </a:ln>
                      <a:gradFill>
                        <a:gsLst>
                          <a:gs pos="0">
                            <a:schemeClr val="accent4">
                              <a:shade val="20000"/>
                              <a:satMod val="245000"/>
                            </a:schemeClr>
                          </a:gs>
                          <a:gs pos="43000">
                            <a:schemeClr val="accent4">
                              <a:satMod val="255000"/>
                            </a:schemeClr>
                          </a:gs>
                          <a:gs pos="48000">
                            <a:schemeClr val="accent4">
                              <a:shade val="85000"/>
                              <a:satMod val="255000"/>
                            </a:schemeClr>
                          </a:gs>
                          <a:gs pos="100000">
                            <a:schemeClr val="accent4">
                              <a:shade val="20000"/>
                              <a:satMod val="245000"/>
                            </a:schemeClr>
                          </a:gs>
                        </a:gsLst>
                        <a:lin ang="5400000"/>
                      </a:gradFill>
                      <a:effectLst>
                        <a:reflection blurRad="12700" stA="28000" endPos="45000" dist="1000" dir="5400000" sy="-100000" algn="bl" rotWithShape="0"/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4377948435951201E-2"/>
                  <c:y val="3.4150245932270153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cap="all" spc="0" baseline="0">
                      <a:ln w="9000" cmpd="sng">
                        <a:solidFill>
                          <a:schemeClr val="accent4">
                            <a:shade val="50000"/>
                            <a:satMod val="120000"/>
                          </a:schemeClr>
                        </a:solidFill>
                        <a:prstDash val="solid"/>
                      </a:ln>
                      <a:gradFill>
                        <a:gsLst>
                          <a:gs pos="0">
                            <a:schemeClr val="accent4">
                              <a:shade val="20000"/>
                              <a:satMod val="245000"/>
                            </a:schemeClr>
                          </a:gs>
                          <a:gs pos="43000">
                            <a:schemeClr val="accent4">
                              <a:satMod val="255000"/>
                            </a:schemeClr>
                          </a:gs>
                          <a:gs pos="48000">
                            <a:schemeClr val="accent4">
                              <a:shade val="85000"/>
                              <a:satMod val="255000"/>
                            </a:schemeClr>
                          </a:gs>
                          <a:gs pos="100000">
                            <a:schemeClr val="accent4">
                              <a:shade val="20000"/>
                              <a:satMod val="245000"/>
                            </a:schemeClr>
                          </a:gs>
                        </a:gsLst>
                        <a:lin ang="5400000"/>
                      </a:gradFill>
                      <a:effectLst>
                        <a:reflection blurRad="12700" stA="28000" endPos="45000" dist="1000" dir="5400000" sy="-100000" algn="bl" rotWithShape="0"/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7599052488335792E-2"/>
                  <c:y val="1.2679304572219248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cap="all" spc="0" baseline="0">
                      <a:ln w="9000" cmpd="sng">
                        <a:solidFill>
                          <a:schemeClr val="accent4">
                            <a:shade val="50000"/>
                            <a:satMod val="120000"/>
                          </a:schemeClr>
                        </a:solidFill>
                        <a:prstDash val="solid"/>
                      </a:ln>
                      <a:gradFill>
                        <a:gsLst>
                          <a:gs pos="0">
                            <a:schemeClr val="accent4">
                              <a:shade val="20000"/>
                              <a:satMod val="245000"/>
                            </a:schemeClr>
                          </a:gs>
                          <a:gs pos="43000">
                            <a:schemeClr val="accent4">
                              <a:satMod val="255000"/>
                            </a:schemeClr>
                          </a:gs>
                          <a:gs pos="48000">
                            <a:schemeClr val="accent4">
                              <a:shade val="85000"/>
                              <a:satMod val="255000"/>
                            </a:schemeClr>
                          </a:gs>
                          <a:gs pos="100000">
                            <a:schemeClr val="accent4">
                              <a:shade val="20000"/>
                              <a:satMod val="245000"/>
                            </a:schemeClr>
                          </a:gs>
                        </a:gsLst>
                        <a:lin ang="5400000"/>
                      </a:gradFill>
                      <a:effectLst>
                        <a:reflection blurRad="12700" stA="28000" endPos="45000" dist="1000" dir="5400000" sy="-100000" algn="bl" rotWithShape="0"/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552167534955369E-2"/>
                  <c:y val="2.8373390610919773E-3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cap="all" spc="0" baseline="0">
                      <a:ln w="9000" cmpd="sng">
                        <a:solidFill>
                          <a:schemeClr val="accent4">
                            <a:shade val="50000"/>
                            <a:satMod val="120000"/>
                          </a:schemeClr>
                        </a:solidFill>
                        <a:prstDash val="solid"/>
                      </a:ln>
                      <a:gradFill>
                        <a:gsLst>
                          <a:gs pos="0">
                            <a:schemeClr val="accent4">
                              <a:shade val="20000"/>
                              <a:satMod val="245000"/>
                            </a:schemeClr>
                          </a:gs>
                          <a:gs pos="43000">
                            <a:schemeClr val="accent4">
                              <a:satMod val="255000"/>
                            </a:schemeClr>
                          </a:gs>
                          <a:gs pos="48000">
                            <a:schemeClr val="accent4">
                              <a:shade val="85000"/>
                              <a:satMod val="255000"/>
                            </a:schemeClr>
                          </a:gs>
                          <a:gs pos="100000">
                            <a:schemeClr val="accent4">
                              <a:shade val="20000"/>
                              <a:satMod val="245000"/>
                            </a:schemeClr>
                          </a:gs>
                        </a:gsLst>
                        <a:lin ang="5400000"/>
                      </a:gradFill>
                      <a:effectLst>
                        <a:reflection blurRad="12700" stA="28000" endPos="45000" dist="1000" dir="5400000" sy="-100000" algn="bl" rotWithShape="0"/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3972010714530128E-2"/>
                  <c:y val="8.0484884395560993E-3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cap="all" spc="0" baseline="0">
                      <a:ln w="9000" cmpd="sng">
                        <a:solidFill>
                          <a:schemeClr val="accent4">
                            <a:shade val="50000"/>
                            <a:satMod val="120000"/>
                          </a:schemeClr>
                        </a:solidFill>
                        <a:prstDash val="solid"/>
                      </a:ln>
                      <a:gradFill>
                        <a:gsLst>
                          <a:gs pos="0">
                            <a:schemeClr val="accent4">
                              <a:shade val="20000"/>
                              <a:satMod val="245000"/>
                            </a:schemeClr>
                          </a:gs>
                          <a:gs pos="43000">
                            <a:schemeClr val="accent4">
                              <a:satMod val="255000"/>
                            </a:schemeClr>
                          </a:gs>
                          <a:gs pos="48000">
                            <a:schemeClr val="accent4">
                              <a:shade val="85000"/>
                              <a:satMod val="255000"/>
                            </a:schemeClr>
                          </a:gs>
                          <a:gs pos="100000">
                            <a:schemeClr val="accent4">
                              <a:shade val="20000"/>
                              <a:satMod val="245000"/>
                            </a:schemeClr>
                          </a:gs>
                        </a:gsLst>
                        <a:lin ang="5400000"/>
                      </a:gradFill>
                      <a:effectLst>
                        <a:reflection blurRad="12700" stA="28000" endPos="45000" dist="1000" dir="5400000" sy="-100000" algn="bl" rotWithShape="0"/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4844024994150841E-2"/>
                  <c:y val="1.2779135651594267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cap="all" spc="0" baseline="0">
                      <a:ln w="9000" cmpd="sng">
                        <a:solidFill>
                          <a:schemeClr val="accent4">
                            <a:shade val="50000"/>
                            <a:satMod val="120000"/>
                          </a:schemeClr>
                        </a:solidFill>
                        <a:prstDash val="solid"/>
                      </a:ln>
                      <a:gradFill>
                        <a:gsLst>
                          <a:gs pos="0">
                            <a:schemeClr val="accent4">
                              <a:shade val="20000"/>
                              <a:satMod val="245000"/>
                            </a:schemeClr>
                          </a:gs>
                          <a:gs pos="43000">
                            <a:schemeClr val="accent4">
                              <a:satMod val="255000"/>
                            </a:schemeClr>
                          </a:gs>
                          <a:gs pos="48000">
                            <a:schemeClr val="accent4">
                              <a:shade val="85000"/>
                              <a:satMod val="255000"/>
                            </a:schemeClr>
                          </a:gs>
                          <a:gs pos="100000">
                            <a:schemeClr val="accent4">
                              <a:shade val="20000"/>
                              <a:satMod val="245000"/>
                            </a:schemeClr>
                          </a:gs>
                        </a:gsLst>
                        <a:lin ang="5400000"/>
                      </a:gradFill>
                      <a:effectLst>
                        <a:reflection blurRad="12700" stA="28000" endPos="45000" dist="1000" dir="5400000" sy="-100000" algn="bl" rotWithShape="0"/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8929255419940734E-2"/>
                  <c:y val="7.7843307814283447E-3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cap="all" spc="0" baseline="0">
                      <a:ln w="9000" cmpd="sng">
                        <a:solidFill>
                          <a:schemeClr val="accent4">
                            <a:shade val="50000"/>
                            <a:satMod val="120000"/>
                          </a:schemeClr>
                        </a:solidFill>
                        <a:prstDash val="solid"/>
                      </a:ln>
                      <a:gradFill>
                        <a:gsLst>
                          <a:gs pos="0">
                            <a:schemeClr val="accent4">
                              <a:shade val="20000"/>
                              <a:satMod val="245000"/>
                            </a:schemeClr>
                          </a:gs>
                          <a:gs pos="43000">
                            <a:schemeClr val="accent4">
                              <a:satMod val="255000"/>
                            </a:schemeClr>
                          </a:gs>
                          <a:gs pos="48000">
                            <a:schemeClr val="accent4">
                              <a:shade val="85000"/>
                              <a:satMod val="255000"/>
                            </a:schemeClr>
                          </a:gs>
                          <a:gs pos="100000">
                            <a:schemeClr val="accent4">
                              <a:shade val="20000"/>
                              <a:satMod val="245000"/>
                            </a:schemeClr>
                          </a:gs>
                        </a:gsLst>
                        <a:lin ang="5400000"/>
                      </a:gradFill>
                      <a:effectLst>
                        <a:reflection blurRad="12700" stA="28000" endPos="45000" dist="1000" dir="5400000" sy="-100000" algn="bl" rotWithShape="0"/>
                      </a:effectLst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Лист1!$A$3:$A$9</c:f>
              <c:strCache>
                <c:ptCount val="7"/>
                <c:pt idx="0">
                  <c:v>Обеспечение госгарантий на получение общедоступного и бесплатного образования </c:v>
                </c:pt>
                <c:pt idx="1">
                  <c:v>Организация и обеспечение бесплатным горячим питанием</c:v>
                </c:pt>
                <c:pt idx="2">
                  <c:v>Обеспечение получения дополнительного образования</c:v>
                </c:pt>
                <c:pt idx="3">
                  <c:v>Расходы на оплату жилых помещений, отопления и освещения педработникам </c:v>
                </c:pt>
                <c:pt idx="4">
                  <c:v>Капитальный и текущий ремонт, благоустройство территории, МТО</c:v>
                </c:pt>
                <c:pt idx="5">
                  <c:v>Классное руководство</c:v>
                </c:pt>
                <c:pt idx="6">
                  <c:v>другие расходы</c:v>
                </c:pt>
              </c:strCache>
            </c:strRef>
          </c:cat>
          <c:val>
            <c:numRef>
              <c:f>Лист1!$B$3:$B$9</c:f>
              <c:numCache>
                <c:formatCode>#,##0.0</c:formatCode>
                <c:ptCount val="7"/>
                <c:pt idx="0">
                  <c:v>1291.0930000000001</c:v>
                </c:pt>
                <c:pt idx="1">
                  <c:v>55.1</c:v>
                </c:pt>
                <c:pt idx="2">
                  <c:v>59.9</c:v>
                </c:pt>
                <c:pt idx="3">
                  <c:v>20.5</c:v>
                </c:pt>
                <c:pt idx="4">
                  <c:v>39.799999999999997</c:v>
                </c:pt>
                <c:pt idx="5">
                  <c:v>52.6</c:v>
                </c:pt>
                <c:pt idx="6">
                  <c:v>65.706999999999965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4417904183485784"/>
          <c:w val="0.98839101541754237"/>
          <c:h val="0.2558209581651421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Algerian" panose="04020705040A02060702" pitchFamily="82" charset="0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6.0717096184186091E-4"/>
          <c:w val="0.70772805551421492"/>
          <c:h val="0.9955003145427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МП "Социальная поддержка" граждан"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139700" h="139700" prst="divot"/>
              <a:bevelB/>
            </a:sp3d>
          </c:spPr>
          <c:invertIfNegative val="0"/>
          <c:dLbls>
            <c:dLbl>
              <c:idx val="0"/>
              <c:layout>
                <c:manualLayout>
                  <c:x val="-1.4516837359526736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Bodoni MT" pitchFamily="18" charset="0"/>
                      </a:rPr>
                      <a:t>117,5</a:t>
                    </a:r>
                  </a:p>
                  <a:p>
                    <a:r>
                      <a:rPr lang="ru-RU" sz="1400" dirty="0" smtClean="0"/>
                      <a:t>млн.рублей</a:t>
                    </a:r>
                    <a:endParaRPr lang="ru-RU" sz="14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Bodoni MT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117.5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МП "Дети Кубани"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l"/>
            </a:scene3d>
            <a:sp3d prstMaterial="plastic">
              <a:bevelT w="139700" h="139700" prst="divot"/>
            </a:sp3d>
          </c:spPr>
          <c:invertIfNegative val="0"/>
          <c:dLbls>
            <c:dLbl>
              <c:idx val="0"/>
              <c:layout>
                <c:manualLayout>
                  <c:x val="3.919546087072219E-2"/>
                  <c:y val="-1.4392495722448391E-2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91,4 </a:t>
                    </a:r>
                  </a:p>
                  <a:p>
                    <a:r>
                      <a:rPr lang="ru-RU" sz="1400" dirty="0" smtClean="0"/>
                      <a:t>млн.рублей</a:t>
                    </a:r>
                    <a:endParaRPr lang="ru-RU" sz="1400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124222319432291"/>
                      <c:h val="0.12283900975854667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Bodoni MT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91.4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МП "Управление муниципальными финансами муниципального образования Мостовский район"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invertIfNegative val="0"/>
          <c:dLbls>
            <c:dLbl>
              <c:idx val="0"/>
              <c:layout>
                <c:manualLayout>
                  <c:x val="2.9321048410615228E-2"/>
                  <c:y val="-4.8323764657178083E-3"/>
                </c:manualLayout>
              </c:layout>
              <c:tx>
                <c:rich>
                  <a:bodyPr/>
                  <a:lstStyle/>
                  <a:p>
                    <a:r>
                      <a:rPr lang="ru-RU" b="1" baseline="0" dirty="0" smtClean="0"/>
                      <a:t>46,0 </a:t>
                    </a:r>
                  </a:p>
                  <a:p>
                    <a:r>
                      <a:rPr lang="ru-RU" sz="1400" dirty="0" smtClean="0"/>
                      <a:t>млн.рублей</a:t>
                    </a:r>
                    <a:endParaRPr lang="ru-RU" sz="1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124222319432291"/>
                      <c:h val="0.1095254320934102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Bodoni MT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8"/>
        <c:overlap val="30"/>
        <c:axId val="155856896"/>
        <c:axId val="155858432"/>
      </c:barChart>
      <c:catAx>
        <c:axId val="155856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55858432"/>
        <c:crosses val="autoZero"/>
        <c:auto val="1"/>
        <c:lblAlgn val="ctr"/>
        <c:lblOffset val="100"/>
        <c:noMultiLvlLbl val="0"/>
      </c:catAx>
      <c:valAx>
        <c:axId val="1558584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55856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43734475842725"/>
          <c:y val="0.12117719446251501"/>
          <c:w val="0.32062435660119459"/>
          <c:h val="0.761537819073167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Book Antiqua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136554954731809"/>
          <c:y val="0"/>
          <c:w val="0.57780100935961576"/>
          <c:h val="0.8437593353824883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bubble3D val="0"/>
            <c:explosion val="16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2"/>
            <c:bubble3D val="0"/>
            <c:explosion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2000" dirty="0" smtClean="0"/>
                      <a:t>5,6</a:t>
                    </a:r>
                  </a:p>
                  <a:p>
                    <a:r>
                      <a:rPr lang="ru-RU" sz="2000" dirty="0" smtClean="0"/>
                      <a:t>млн.рублей</a:t>
                    </a:r>
                    <a:endParaRPr lang="ru-RU" sz="2000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2000" dirty="0" smtClean="0"/>
                      <a:t>9,6</a:t>
                    </a:r>
                  </a:p>
                  <a:p>
                    <a:r>
                      <a:rPr lang="ru-RU" sz="2000" dirty="0" smtClean="0"/>
                      <a:t>млн.рублей</a:t>
                    </a:r>
                    <a:endParaRPr lang="ru-RU" sz="2000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2000" dirty="0" smtClean="0"/>
                      <a:t>11,8 </a:t>
                    </a:r>
                  </a:p>
                  <a:p>
                    <a:r>
                      <a:rPr lang="ru-RU" sz="2000" dirty="0" smtClean="0"/>
                      <a:t>млн.рублей</a:t>
                    </a:r>
                    <a:endParaRPr lang="ru-RU" sz="2000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 МП "Информационное общество Кубани"</c:v>
                </c:pt>
                <c:pt idx="1">
                  <c:v>МП "Развитие сельского хозяйства и регулирование рынков сельскохозяйственной продукции, сырья и продовольствия"</c:v>
                </c:pt>
                <c:pt idx="2">
                  <c:v>МП"Региональная политика и развитие гражданского общества"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5.6</c:v>
                </c:pt>
                <c:pt idx="1">
                  <c:v>9.6</c:v>
                </c:pt>
                <c:pt idx="2">
                  <c:v>11.8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835884135479202E-2"/>
          <c:y val="0.72046549091444623"/>
          <c:w val="0.9835324810653221"/>
          <c:h val="0.26722967473898251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2"/>
    </mc:Choice>
    <mc:Fallback>
      <c:style val="22"/>
    </mc:Fallback>
  </mc:AlternateContent>
  <c:chart>
    <c:title>
      <c:tx>
        <c:rich>
          <a:bodyPr/>
          <a:lstStyle/>
          <a:p>
            <a:pPr>
              <a:defRPr>
                <a:solidFill>
                  <a:srgbClr val="FF0000"/>
                </a:solidFill>
                <a:latin typeface="Book Antiqua" pitchFamily="18" charset="0"/>
              </a:defRPr>
            </a:pPr>
            <a:r>
              <a:rPr lang="ru-RU" sz="1600" dirty="0" smtClean="0">
                <a:solidFill>
                  <a:srgbClr val="FF0000"/>
                </a:solidFill>
              </a:rPr>
              <a:t>41,7</a:t>
            </a:r>
            <a:r>
              <a:rPr lang="ru-RU" sz="1600" baseline="0" dirty="0" smtClean="0">
                <a:solidFill>
                  <a:srgbClr val="FF0000"/>
                </a:solidFill>
              </a:rPr>
              <a:t> </a:t>
            </a:r>
            <a:r>
              <a:rPr lang="ru-RU" sz="1600" dirty="0" smtClean="0">
                <a:solidFill>
                  <a:srgbClr val="FF0000"/>
                </a:solidFill>
              </a:rPr>
              <a:t>млн.рублей</a:t>
            </a:r>
            <a:endParaRPr lang="ru-RU" sz="1600" dirty="0">
              <a:solidFill>
                <a:srgbClr val="FF0000"/>
              </a:solidFill>
            </a:endParaRPr>
          </a:p>
        </c:rich>
      </c:tx>
      <c:layout>
        <c:manualLayout>
          <c:xMode val="edge"/>
          <c:yMode val="edge"/>
          <c:x val="9.3696186534829459E-2"/>
          <c:y val="2.7678496427226244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3896433382401955E-2"/>
          <c:y val="0.1246860104974786"/>
          <c:w val="0.96783625730994149"/>
          <c:h val="0.6701073035554683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4.6296296296296476E-3"/>
                  <c:y val="-8.1012667455985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2592592592593143E-3"/>
                  <c:y val="-9.2585905663983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296296296296476E-3"/>
                  <c:y val="-8.3905977007985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Bodoni MT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Бюджет поселений</c:v>
                </c:pt>
                <c:pt idx="1">
                  <c:v>Бюджет МО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11.4</c:v>
                </c:pt>
                <c:pt idx="1">
                  <c:v>30.3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3083776"/>
        <c:axId val="33085312"/>
        <c:axId val="0"/>
      </c:bar3DChart>
      <c:catAx>
        <c:axId val="330837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Book Antiqua" pitchFamily="18" charset="0"/>
              </a:defRPr>
            </a:pPr>
            <a:endParaRPr lang="ru-RU"/>
          </a:p>
        </c:txPr>
        <c:crossAx val="33085312"/>
        <c:crosses val="autoZero"/>
        <c:auto val="1"/>
        <c:lblAlgn val="ctr"/>
        <c:lblOffset val="100"/>
        <c:noMultiLvlLbl val="0"/>
      </c:catAx>
      <c:valAx>
        <c:axId val="33085312"/>
        <c:scaling>
          <c:orientation val="minMax"/>
        </c:scaling>
        <c:delete val="1"/>
        <c:axPos val="l"/>
        <c:numFmt formatCode="#,##0.00" sourceLinked="1"/>
        <c:majorTickMark val="out"/>
        <c:minorTickMark val="none"/>
        <c:tickLblPos val="none"/>
        <c:crossAx val="33083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50" baseline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млн.рублей</a:t>
            </a:r>
            <a:endParaRPr lang="ru-RU" sz="1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66137470604480675"/>
          <c:y val="3.1131957560271081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0"/>
      <c:rotY val="0"/>
      <c:depthPercent val="100"/>
      <c:rAngAx val="0"/>
      <c:perspective val="30"/>
    </c:view3D>
    <c:floor>
      <c:thickness val="0"/>
      <c:spPr>
        <a:solidFill>
          <a:schemeClr val="lt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454023113904E-2"/>
          <c:y val="0.10476678326178085"/>
          <c:w val="0.89035087719298256"/>
          <c:h val="0.6086453357034404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spPr>
            <a:pattFill prst="ltDnDiag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solidFill>
                <a:schemeClr val="accent3"/>
              </a:solidFill>
            </a:ln>
            <a:effectLst/>
            <a:sp3d>
              <a:contourClr>
                <a:schemeClr val="accent3"/>
              </a:contourClr>
            </a:sp3d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4.6296296296296476E-3"/>
                  <c:y val="-8.1012667455985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2592592592593143E-3"/>
                  <c:y val="-9.2585905663983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296296296296476E-3"/>
                  <c:y val="-8.3905977007985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Бюджет КК</c:v>
                </c:pt>
                <c:pt idx="1">
                  <c:v>Бюджет МО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100</c:v>
                </c:pt>
                <c:pt idx="1">
                  <c:v>11.7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gapDepth val="0"/>
        <c:shape val="cylinder"/>
        <c:axId val="97204864"/>
        <c:axId val="97206656"/>
        <c:axId val="0"/>
      </c:bar3DChart>
      <c:catAx>
        <c:axId val="97204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97206656"/>
        <c:crosses val="autoZero"/>
        <c:auto val="1"/>
        <c:lblAlgn val="ctr"/>
        <c:lblOffset val="100"/>
        <c:noMultiLvlLbl val="0"/>
      </c:catAx>
      <c:valAx>
        <c:axId val="97206656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7204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cap="all" spc="150" baseline="0">
                <a:solidFill>
                  <a:srgbClr val="00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млн.рублей</a:t>
            </a:r>
          </a:p>
        </c:rich>
      </c:tx>
      <c:layout>
        <c:manualLayout>
          <c:xMode val="edge"/>
          <c:yMode val="edge"/>
          <c:x val="0.64143425973950663"/>
          <c:y val="0.12252805243861793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0"/>
      <c:rotY val="0"/>
      <c:depthPercent val="100"/>
      <c:rAngAx val="0"/>
      <c:perspective val="30"/>
    </c:view3D>
    <c:floor>
      <c:thickness val="0"/>
      <c:spPr>
        <a:solidFill>
          <a:schemeClr val="lt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224037606932563"/>
          <c:w val="0.89035087719298256"/>
          <c:h val="0.6086453357034404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spPr>
            <a:pattFill prst="ltDnDiag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solidFill>
                <a:schemeClr val="accent3"/>
              </a:solidFill>
            </a:ln>
            <a:effectLst/>
            <a:sp3d>
              <a:contourClr>
                <a:schemeClr val="accent3"/>
              </a:contourClr>
            </a:sp3d>
          </c:spPr>
          <c:invertIfNegative val="0"/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4.6296296296296476E-3"/>
                  <c:y val="-8.1012667455985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2592592592593143E-3"/>
                  <c:y val="-9.2585905663983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296296296296476E-3"/>
                  <c:y val="-8.3905977007985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Бюджет КК</c:v>
                </c:pt>
                <c:pt idx="1">
                  <c:v>Бюджет МО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76.099999999999994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gapDepth val="0"/>
        <c:shape val="cylinder"/>
        <c:axId val="97239808"/>
        <c:axId val="97241344"/>
        <c:axId val="0"/>
      </c:bar3DChart>
      <c:catAx>
        <c:axId val="972398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97241344"/>
        <c:crosses val="autoZero"/>
        <c:auto val="1"/>
        <c:lblAlgn val="ctr"/>
        <c:lblOffset val="100"/>
        <c:noMultiLvlLbl val="0"/>
      </c:catAx>
      <c:valAx>
        <c:axId val="97241344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7239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2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3">
      <cs:styleClr val="auto"/>
    </cs:fillRef>
    <cs:effectRef idx="3">
      <a:schemeClr val="dk1"/>
    </cs:effectRef>
    <cs:fontRef idx="minor">
      <a:schemeClr val="tx1"/>
    </cs:fontRef>
  </cs:dataPoint>
  <cs:dataPoint3D>
    <cs:lnRef idx="0"/>
    <cs:fillRef idx="3">
      <cs:styleClr val="auto"/>
    </cs:fillRef>
    <cs:effectRef idx="3">
      <a:schemeClr val="dk1"/>
    </cs:effectRef>
    <cs:fontRef idx="minor">
      <a:schemeClr val="tx1"/>
    </cs:fontRef>
  </cs:dataPoint3D>
  <cs:dataPointLine>
    <cs:lnRef idx="1">
      <cs:styleClr val="auto"/>
    </cs:lnRef>
    <cs:lineWidthScale>7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3">
      <cs:styleClr val="auto"/>
    </cs:fillRef>
    <cs:effectRef idx="3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0"/>
    <cs:fillRef idx="3">
      <a:schemeClr val="dk1">
        <a:tint val="95000"/>
      </a:schemeClr>
    </cs:fillRef>
    <cs:effectRef idx="3">
      <a:schemeClr val="dk1"/>
    </cs:effectRef>
    <cs:fontRef idx="minor">
      <a:schemeClr val="tx1"/>
    </cs:fontRef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0"/>
    <cs:fillRef idx="3">
      <a:schemeClr val="dk1">
        <a:tint val="5000"/>
      </a:schemeClr>
    </cs:fillRef>
    <cs:effectRef idx="3">
      <a:schemeClr val="dk1"/>
    </cs:effectRef>
    <cs:fontRef idx="minor">
      <a:schemeClr val="tx1"/>
    </cs:fontRef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/>
      </a:solidFill>
      <a:sp3d/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8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/>
      </a:solidFill>
      <a:sp3d/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image" Target="../media/image7.jpg"/><Relationship Id="rId4" Type="http://schemas.openxmlformats.org/officeDocument/2006/relationships/image" Target="../media/image10.jp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0.71311</cdr:x>
      <cdr:y>0.01111</cdr:y>
    </cdr:from>
    <cdr:to>
      <cdr:x>1</cdr:x>
      <cdr:y>0.34444</cdr:y>
    </cdr:to>
    <cdr:pic>
      <cdr:nvPicPr>
        <cdr:cNvPr id="3" name="object 28"/>
        <cdr:cNvPicPr/>
      </cdr:nvPicPr>
      <cdr:blipFill>
        <a:blip xmlns:a="http://schemas.openxmlformats.org/drawingml/2006/main" xmlns:r="http://schemas.openxmlformats.org/officeDocument/2006/relationships" r:embed="rId1" cstate="print"/>
        <a:stretch xmlns:a="http://schemas.openxmlformats.org/drawingml/2006/main">
          <a:fillRect/>
        </a:stretch>
      </cdr:blipFill>
      <cdr:spPr>
        <a:xfrm xmlns:a="http://schemas.openxmlformats.org/drawingml/2006/main">
          <a:off x="6264697" y="72001"/>
          <a:ext cx="2520279" cy="216024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1.13831E-7</cdr:x>
      <cdr:y>0.41111</cdr:y>
    </cdr:from>
    <cdr:to>
      <cdr:x>0.2623</cdr:x>
      <cdr:y>0.7124</cdr:y>
    </cdr:to>
    <cdr:pic>
      <cdr:nvPicPr>
        <cdr:cNvPr id="2" name="object 29"/>
        <cdr:cNvPicPr/>
      </cdr:nvPicPr>
      <cdr:blipFill>
        <a:blip xmlns:a="http://schemas.openxmlformats.org/drawingml/2006/main" xmlns:r="http://schemas.openxmlformats.org/officeDocument/2006/relationships" r:embed="rId2" cstate="print"/>
        <a:stretch xmlns:a="http://schemas.openxmlformats.org/drawingml/2006/main">
          <a:fillRect/>
        </a:stretch>
      </cdr:blipFill>
      <cdr:spPr>
        <a:xfrm xmlns:a="http://schemas.openxmlformats.org/drawingml/2006/main">
          <a:off x="1" y="2664295"/>
          <a:ext cx="2304255" cy="1952569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0.69672</cdr:x>
      <cdr:y>0.46667</cdr:y>
    </cdr:from>
    <cdr:to>
      <cdr:x>1</cdr:x>
      <cdr:y>0.81111</cdr:y>
    </cdr:to>
    <cdr:pic>
      <cdr:nvPicPr>
        <cdr:cNvPr id="5" name="object 8"/>
        <cdr:cNvPicPr/>
      </cdr:nvPicPr>
      <cdr:blipFill>
        <a:blip xmlns:a="http://schemas.openxmlformats.org/drawingml/2006/main" xmlns:r="http://schemas.openxmlformats.org/officeDocument/2006/relationships" r:embed="rId3" cstate="print"/>
        <a:stretch xmlns:a="http://schemas.openxmlformats.org/drawingml/2006/main">
          <a:fillRect/>
        </a:stretch>
      </cdr:blipFill>
      <cdr:spPr>
        <a:xfrm xmlns:a="http://schemas.openxmlformats.org/drawingml/2006/main">
          <a:off x="6120668" y="3024336"/>
          <a:ext cx="2664308" cy="2232248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0.2623</cdr:x>
      <cdr:y>0.32222</cdr:y>
    </cdr:to>
    <cdr:pic>
      <cdr:nvPicPr>
        <cdr:cNvPr id="6" name="object 30"/>
        <cdr:cNvPicPr/>
      </cdr:nvPicPr>
      <cdr:blipFill>
        <a:blip xmlns:a="http://schemas.openxmlformats.org/drawingml/2006/main" xmlns:r="http://schemas.openxmlformats.org/officeDocument/2006/relationships" r:embed="rId4" cstate="print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304256" cy="2088232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F01392-D648-4B7B-A7AB-56684D66FBC9}" type="datetimeFigureOut">
              <a:rPr lang="ru-RU" smtClean="0"/>
              <a:pPr/>
              <a:t>11.03.2025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1DC4FA-6235-4908-BFB1-A36D8E79D5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569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DC4FA-6235-4908-BFB1-A36D8E79D50F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438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DC4FA-6235-4908-BFB1-A36D8E79D50F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267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11.03.2025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11.03.2025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11.03.2025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11.03.2025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11.03.2025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11.03.2025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11.03.2025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11.03.2025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11.03.2025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11.03.2025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11.03.2025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11.03.2025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04617B">
                  <a:shade val="9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chart" Target="../charts/char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hevchenko.FINUP\Downloads\администрац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" y="1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1077" y="0"/>
            <a:ext cx="7845496" cy="306896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82880" indent="0" algn="ctr">
              <a:buNone/>
            </a:pPr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Отчет </a:t>
            </a:r>
            <a:b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об исполнении бюджета МО Мостовский район </a:t>
            </a:r>
            <a:b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6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за 2024 год</a:t>
            </a:r>
            <a:endParaRPr lang="ru-RU" sz="60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761681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8c7c597274790b812d327a3574f7bfcfd87da87b-1214462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748" y="2852936"/>
            <a:ext cx="5976664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ject 2"/>
          <p:cNvSpPr txBox="1">
            <a:spLocks/>
          </p:cNvSpPr>
          <p:nvPr/>
        </p:nvSpPr>
        <p:spPr>
          <a:xfrm>
            <a:off x="611560" y="188640"/>
            <a:ext cx="8067040" cy="1215717"/>
          </a:xfrm>
          <a:prstGeom prst="rect">
            <a:avLst/>
          </a:prstGeom>
          <a:solidFill>
            <a:schemeClr val="bg2">
              <a:lumMod val="75000"/>
              <a:alpha val="72155"/>
            </a:schemeClr>
          </a:solidFill>
        </p:spPr>
        <p:txBody>
          <a:bodyPr vert="horz" wrap="square" lIns="0" tIns="106680" rIns="0" bIns="0" rtlCol="0" anchor="t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26364" algn="ctr">
              <a:spcBef>
                <a:spcPts val="840"/>
              </a:spcBef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по муниципальным программам за 2024 год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3"/>
          <p:cNvSpPr txBox="1"/>
          <p:nvPr/>
        </p:nvSpPr>
        <p:spPr>
          <a:xfrm>
            <a:off x="288596" y="1412167"/>
            <a:ext cx="8712968" cy="2007601"/>
          </a:xfrm>
          <a:prstGeom prst="rect">
            <a:avLst/>
          </a:prstGeom>
          <a:solidFill>
            <a:schemeClr val="accent1">
              <a:lumMod val="60000"/>
              <a:lumOff val="40000"/>
              <a:alpha val="54901"/>
            </a:schemeClr>
          </a:solidFill>
        </p:spPr>
        <p:txBody>
          <a:bodyPr vert="horz" wrap="square" lIns="0" tIns="159385" rIns="0" bIns="0" rtlCol="0">
            <a:spAutoFit/>
          </a:bodyPr>
          <a:lstStyle/>
          <a:p>
            <a:pPr marL="389255" marR="381635" indent="116839" algn="ctr">
              <a:lnSpc>
                <a:spcPct val="100000"/>
              </a:lnSpc>
            </a:pPr>
            <a:r>
              <a:rPr sz="2400" b="1" spc="-5" dirty="0">
                <a:latin typeface="Times New Roman"/>
                <a:cs typeface="Times New Roman"/>
              </a:rPr>
              <a:t>В </a:t>
            </a:r>
            <a:r>
              <a:rPr sz="2400" b="1" spc="-5" dirty="0" smtClean="0">
                <a:latin typeface="Times New Roman"/>
                <a:cs typeface="Times New Roman"/>
              </a:rPr>
              <a:t>202</a:t>
            </a:r>
            <a:r>
              <a:rPr lang="ru-RU" sz="2400" b="1" spc="-5" dirty="0" smtClean="0">
                <a:latin typeface="Times New Roman"/>
                <a:cs typeface="Times New Roman"/>
              </a:rPr>
              <a:t>4</a:t>
            </a:r>
            <a:r>
              <a:rPr sz="2400" b="1" spc="-15" dirty="0" smtClean="0">
                <a:latin typeface="Times New Roman"/>
                <a:cs typeface="Times New Roman"/>
              </a:rPr>
              <a:t> </a:t>
            </a:r>
            <a:r>
              <a:rPr sz="2400" b="1" spc="-25" dirty="0">
                <a:latin typeface="Times New Roman"/>
                <a:cs typeface="Times New Roman"/>
              </a:rPr>
              <a:t>году</a:t>
            </a:r>
            <a:r>
              <a:rPr sz="2400" b="1" dirty="0">
                <a:latin typeface="Times New Roman"/>
                <a:cs typeface="Times New Roman"/>
              </a:rPr>
              <a:t> </a:t>
            </a:r>
            <a:r>
              <a:rPr sz="2400" b="1" spc="-25" dirty="0">
                <a:latin typeface="Times New Roman"/>
                <a:cs typeface="Times New Roman"/>
              </a:rPr>
              <a:t>расходы</a:t>
            </a:r>
            <a:r>
              <a:rPr sz="2400" b="1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на</a:t>
            </a:r>
            <a:r>
              <a:rPr sz="2400" b="1" spc="1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реализацию</a:t>
            </a:r>
            <a:r>
              <a:rPr sz="2400" b="1" spc="10" dirty="0">
                <a:latin typeface="Times New Roman"/>
                <a:cs typeface="Times New Roman"/>
              </a:rPr>
              <a:t> </a:t>
            </a:r>
            <a:r>
              <a:rPr lang="ru-RU" sz="2400" b="1" spc="-5" dirty="0" smtClean="0">
                <a:latin typeface="Times New Roman"/>
                <a:cs typeface="Times New Roman"/>
              </a:rPr>
              <a:t>20</a:t>
            </a:r>
            <a:r>
              <a:rPr sz="2400" b="1" dirty="0" smtClean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муниципальных</a:t>
            </a:r>
            <a:r>
              <a:rPr sz="2400" b="1" spc="-10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программ </a:t>
            </a:r>
            <a:r>
              <a:rPr sz="2400" b="1" dirty="0"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составили</a:t>
            </a:r>
            <a:r>
              <a:rPr sz="2400" b="1" spc="30" dirty="0">
                <a:latin typeface="Times New Roman"/>
                <a:cs typeface="Times New Roman"/>
              </a:rPr>
              <a:t> </a:t>
            </a:r>
            <a:r>
              <a:rPr lang="ru-RU" sz="2400" b="1" spc="30" dirty="0" smtClean="0">
                <a:solidFill>
                  <a:srgbClr val="FF0000"/>
                </a:solidFill>
                <a:latin typeface="Times New Roman"/>
                <a:cs typeface="Times New Roman"/>
              </a:rPr>
              <a:t>2 509,5</a:t>
            </a:r>
            <a:r>
              <a:rPr sz="2400" b="1" spc="-10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млн. </a:t>
            </a:r>
            <a:r>
              <a:rPr sz="2400" b="1" spc="-20" dirty="0">
                <a:latin typeface="Times New Roman"/>
                <a:cs typeface="Times New Roman"/>
              </a:rPr>
              <a:t>рублей</a:t>
            </a:r>
            <a:r>
              <a:rPr sz="2400" b="1" spc="10" dirty="0">
                <a:latin typeface="Times New Roman"/>
                <a:cs typeface="Times New Roman"/>
              </a:rPr>
              <a:t> </a:t>
            </a:r>
            <a:endParaRPr lang="ru-RU" sz="2400" b="1" spc="10" dirty="0" smtClean="0">
              <a:latin typeface="Times New Roman"/>
              <a:cs typeface="Times New Roman"/>
            </a:endParaRPr>
          </a:p>
          <a:p>
            <a:pPr marL="389255" marR="381635" indent="116839" algn="ctr">
              <a:lnSpc>
                <a:spcPct val="100000"/>
              </a:lnSpc>
            </a:pPr>
            <a:r>
              <a:rPr sz="2400" b="1" spc="-5" dirty="0" smtClean="0">
                <a:latin typeface="Times New Roman"/>
                <a:cs typeface="Times New Roman"/>
              </a:rPr>
              <a:t>или</a:t>
            </a:r>
            <a:r>
              <a:rPr sz="2400" b="1" dirty="0" smtClean="0">
                <a:latin typeface="Times New Roman"/>
                <a:cs typeface="Times New Roman"/>
              </a:rPr>
              <a:t> </a:t>
            </a:r>
            <a:r>
              <a:rPr sz="2400" b="1" spc="-5" dirty="0" smtClean="0">
                <a:solidFill>
                  <a:srgbClr val="FF0000"/>
                </a:solidFill>
                <a:latin typeface="Times New Roman"/>
                <a:cs typeface="Times New Roman"/>
              </a:rPr>
              <a:t>9</a:t>
            </a:r>
            <a:r>
              <a:rPr lang="ru-RU" sz="2400" b="1" spc="-5" dirty="0" smtClean="0">
                <a:solidFill>
                  <a:srgbClr val="FF0000"/>
                </a:solidFill>
                <a:latin typeface="Times New Roman"/>
                <a:cs typeface="Times New Roman"/>
              </a:rPr>
              <a:t>2,5</a:t>
            </a:r>
            <a:r>
              <a:rPr sz="2400" b="1" spc="-5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%</a:t>
            </a:r>
            <a:r>
              <a:rPr sz="2400" b="1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400" b="1" spc="-5" dirty="0">
                <a:latin typeface="Times New Roman"/>
                <a:cs typeface="Times New Roman"/>
              </a:rPr>
              <a:t>в общих</a:t>
            </a:r>
            <a:r>
              <a:rPr sz="2400" b="1" spc="10" dirty="0">
                <a:latin typeface="Times New Roman"/>
                <a:cs typeface="Times New Roman"/>
              </a:rPr>
              <a:t> </a:t>
            </a:r>
            <a:r>
              <a:rPr sz="2400" b="1" spc="-20" dirty="0">
                <a:latin typeface="Times New Roman"/>
                <a:cs typeface="Times New Roman"/>
              </a:rPr>
              <a:t>расходах</a:t>
            </a:r>
            <a:r>
              <a:rPr sz="2400" b="1" spc="10" dirty="0">
                <a:latin typeface="Times New Roman"/>
                <a:cs typeface="Times New Roman"/>
              </a:rPr>
              <a:t> </a:t>
            </a:r>
            <a:r>
              <a:rPr sz="2400" b="1" spc="-20" dirty="0" smtClean="0">
                <a:latin typeface="Times New Roman"/>
                <a:cs typeface="Times New Roman"/>
              </a:rPr>
              <a:t>бюджета</a:t>
            </a:r>
            <a:r>
              <a:rPr lang="ru-RU" sz="2400" b="1" spc="-20" dirty="0" smtClean="0">
                <a:latin typeface="Times New Roman"/>
                <a:cs typeface="Times New Roman"/>
              </a:rPr>
              <a:t>, </a:t>
            </a:r>
          </a:p>
          <a:p>
            <a:pPr marL="389255" marR="381635" indent="116839" algn="ctr">
              <a:lnSpc>
                <a:spcPct val="100000"/>
              </a:lnSpc>
            </a:pPr>
            <a:r>
              <a:rPr lang="ru-RU" sz="2400" b="1" spc="-20" dirty="0" smtClean="0">
                <a:latin typeface="Times New Roman"/>
                <a:cs typeface="Times New Roman"/>
              </a:rPr>
              <a:t>в том числе средства бюджета </a:t>
            </a:r>
          </a:p>
          <a:p>
            <a:pPr marL="389255" marR="381635" indent="116839" algn="ctr">
              <a:lnSpc>
                <a:spcPct val="100000"/>
              </a:lnSpc>
            </a:pPr>
            <a:r>
              <a:rPr lang="ru-RU" sz="2400" b="1" spc="-20" dirty="0" smtClean="0">
                <a:latin typeface="Times New Roman"/>
                <a:cs typeface="Times New Roman"/>
              </a:rPr>
              <a:t>Краснодарского края – </a:t>
            </a:r>
            <a:r>
              <a:rPr lang="ru-RU" sz="2400" b="1" spc="-20" dirty="0" smtClean="0">
                <a:solidFill>
                  <a:srgbClr val="FF0000"/>
                </a:solidFill>
                <a:latin typeface="Times New Roman"/>
                <a:cs typeface="Times New Roman"/>
              </a:rPr>
              <a:t>1 590,0 </a:t>
            </a:r>
            <a:r>
              <a:rPr lang="ru-RU" sz="2400" b="1" spc="-20" dirty="0" smtClean="0">
                <a:latin typeface="Times New Roman"/>
                <a:cs typeface="Times New Roman"/>
              </a:rPr>
              <a:t>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305754461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d6eff1cbbfe3a8fee2e91bc25a9979b3_l-5875597-images-thumbs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548" y="200718"/>
            <a:ext cx="3852428" cy="307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36240"/>
            <a:ext cx="8301608" cy="11605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6734983"/>
              </p:ext>
            </p:extLst>
          </p:nvPr>
        </p:nvGraphicFramePr>
        <p:xfrm>
          <a:off x="418535" y="260648"/>
          <a:ext cx="8723481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2123728" y="200718"/>
            <a:ext cx="6912768" cy="1463468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МП «Развитие ОБРАЗОВАНИЯ»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1 584,7 </a:t>
            </a:r>
            <a:r>
              <a:rPr lang="ru-RU" sz="1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млн. рублей</a:t>
            </a:r>
            <a:endParaRPr kumimoji="0" lang="ru-RU" sz="14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22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33701" y="499109"/>
            <a:ext cx="612838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endParaRPr sz="2000" dirty="0"/>
          </a:p>
        </p:txBody>
      </p:sp>
      <p:graphicFrame>
        <p:nvGraphicFramePr>
          <p:cNvPr id="13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0592770"/>
              </p:ext>
            </p:extLst>
          </p:nvPr>
        </p:nvGraphicFramePr>
        <p:xfrm>
          <a:off x="395536" y="332655"/>
          <a:ext cx="8748462" cy="6525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833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371067598"/>
              </p:ext>
            </p:extLst>
          </p:nvPr>
        </p:nvGraphicFramePr>
        <p:xfrm>
          <a:off x="179512" y="188640"/>
          <a:ext cx="8784976" cy="6480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7761694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4624"/>
            <a:ext cx="4784555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7" y="3212976"/>
            <a:ext cx="4756949" cy="364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2996952"/>
            <a:ext cx="4499992" cy="100811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anose="02040602050305030304" pitchFamily="18" charset="0"/>
                <a:cs typeface="Raavi" pitchFamily="34" charset="0"/>
              </a:rPr>
              <a:t>МП «</a:t>
            </a:r>
            <a:r>
              <a:rPr lang="ru-RU" sz="28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anose="02040602050305030304" pitchFamily="18" charset="0"/>
              </a:rPr>
              <a:t>Обеспечение безопасности населения</a:t>
            </a:r>
            <a:r>
              <a:rPr lang="ru-RU" sz="28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  <a:cs typeface="Raavi" pitchFamily="34" charset="0"/>
              </a:rPr>
              <a:t>»</a:t>
            </a:r>
            <a:endParaRPr lang="ru-RU" sz="28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 Antiqua" pitchFamily="18" charset="0"/>
              <a:cs typeface="Raavi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3568" y="1196752"/>
            <a:ext cx="3456384" cy="12961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anose="02040602050305030304" pitchFamily="18" charset="0"/>
                <a:cs typeface="Raavi" pitchFamily="34" charset="0"/>
              </a:rPr>
              <a:t>МП «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anose="02040602050305030304" pitchFamily="18" charset="0"/>
              </a:rPr>
              <a:t>Молодежь Кубани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  <a:cs typeface="Raavi" pitchFamily="34" charset="0"/>
              </a:rPr>
              <a:t>»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Book Antiqua" pitchFamily="18" charset="0"/>
                <a:cs typeface="Raavi" pitchFamily="34" charset="0"/>
              </a:rPr>
              <a:t>6,5 млн. рублей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Book Antiqua" pitchFamily="18" charset="0"/>
              <a:cs typeface="Raavi" pitchFamily="34" charset="0"/>
            </a:endParaRPr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8700039"/>
              </p:ext>
            </p:extLst>
          </p:nvPr>
        </p:nvGraphicFramePr>
        <p:xfrm>
          <a:off x="4427984" y="3789040"/>
          <a:ext cx="4608512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555" y="0"/>
            <a:ext cx="4359445" cy="3104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374187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7848872" cy="86409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МП «Развитие культуры»</a:t>
            </a:r>
            <a:endParaRPr lang="ru-RU" sz="4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980728"/>
            <a:ext cx="8496944" cy="568863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Поддержка </a:t>
            </a:r>
            <a:r>
              <a:rPr 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муниципальных учреждений 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культуры 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72,6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млн. рублей;</a:t>
            </a:r>
          </a:p>
          <a:p>
            <a:pPr lvl="0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Культура Мостовского района </a:t>
            </a:r>
            <a:r>
              <a:rPr 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2,4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млн. рублей;</a:t>
            </a:r>
          </a:p>
          <a:p>
            <a:pPr lvl="0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Совершенствование деятельности учреждений отрасли «Культура, искусство и кинематография» 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238,6 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млн. рублей;</a:t>
            </a:r>
          </a:p>
          <a:p>
            <a:pPr lvl="0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Обеспечение деятельности отдела культуры и подведомственных казенных учреждений –            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12,2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млн. рублей;</a:t>
            </a:r>
          </a:p>
          <a:p>
            <a:pPr lvl="0"/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Федеральный </a:t>
            </a: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«Культурная среда</a:t>
            </a: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              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4,4</a:t>
            </a: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млн. рублей.</a:t>
            </a:r>
          </a:p>
          <a:p>
            <a:pPr lvl="0"/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69142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46240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613" y="2996951"/>
            <a:ext cx="5005387" cy="3861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613" y="7147"/>
            <a:ext cx="5005387" cy="2989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259" y="2996950"/>
            <a:ext cx="5382845" cy="108012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3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МП «Развитие физической культуры и спорта»</a:t>
            </a:r>
            <a:endParaRPr lang="ru-RU" sz="30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7" name="object 7"/>
          <p:cNvPicPr/>
          <p:nvPr/>
        </p:nvPicPr>
        <p:blipFill>
          <a:blip r:embed="rId5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18757" y="4117021"/>
            <a:ext cx="4536504" cy="2731322"/>
          </a:xfrm>
          <a:prstGeom prst="rect">
            <a:avLst/>
          </a:prstGeom>
        </p:spPr>
      </p:pic>
      <p:sp>
        <p:nvSpPr>
          <p:cNvPr id="9" name="object 29"/>
          <p:cNvSpPr txBox="1"/>
          <p:nvPr/>
        </p:nvSpPr>
        <p:spPr>
          <a:xfrm>
            <a:off x="17755" y="4077072"/>
            <a:ext cx="4499992" cy="277390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564515" marR="390525" indent="-285750">
              <a:lnSpc>
                <a:spcPts val="1730"/>
              </a:lnSpc>
              <a:spcBef>
                <a:spcPts val="310"/>
              </a:spcBef>
              <a:buFont typeface="Wingdings" panose="05000000000000000000" pitchFamily="2" charset="2"/>
              <a:buChar char="v"/>
            </a:pPr>
            <a:r>
              <a:rPr lang="ru-RU" sz="19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</a:t>
            </a: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деятельности </a:t>
            </a:r>
            <a:r>
              <a:rPr lang="ru-RU" sz="19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            </a:t>
            </a: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59,1 </a:t>
            </a:r>
            <a:r>
              <a:rPr lang="ru-RU" sz="19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млн. </a:t>
            </a: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рублей</a:t>
            </a: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19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64515" marR="390525" indent="-285750">
              <a:lnSpc>
                <a:spcPts val="1730"/>
              </a:lnSpc>
              <a:spcBef>
                <a:spcPts val="310"/>
              </a:spcBef>
              <a:buFont typeface="Wingdings" panose="05000000000000000000" pitchFamily="2" charset="2"/>
              <a:buChar char="v"/>
            </a:pPr>
            <a:r>
              <a:rPr lang="ru-RU" sz="19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Приобретение </a:t>
            </a: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спортивно-технологического оборудования, инвентаря и экипировки – </a:t>
            </a:r>
            <a:r>
              <a:rPr lang="ru-RU" sz="19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1,9 млн. рублей</a:t>
            </a:r>
            <a:r>
              <a:rPr lang="ru-RU" sz="19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564515" marR="390525" indent="-285750">
              <a:lnSpc>
                <a:spcPts val="1730"/>
              </a:lnSpc>
              <a:spcBef>
                <a:spcPts val="310"/>
              </a:spcBef>
              <a:buFont typeface="Wingdings" panose="05000000000000000000" pitchFamily="2" charset="2"/>
              <a:buChar char="v"/>
            </a:pPr>
            <a:r>
              <a:rPr lang="ru-RU" sz="19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Капитальный </a:t>
            </a: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ремонт </a:t>
            </a:r>
            <a:r>
              <a:rPr lang="ru-RU" sz="19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велошколы в п. Псебай – </a:t>
            </a: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3,2 млн. рублей</a:t>
            </a:r>
            <a:r>
              <a:rPr lang="ru-RU" sz="19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564515" marR="390525" indent="-285750">
              <a:lnSpc>
                <a:spcPts val="1730"/>
              </a:lnSpc>
              <a:spcBef>
                <a:spcPts val="310"/>
              </a:spcBef>
              <a:buFont typeface="Wingdings" panose="05000000000000000000" pitchFamily="2" charset="2"/>
              <a:buChar char="v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социально ориентированных некоммерческих организаций</a:t>
            </a:r>
            <a:r>
              <a:rPr lang="ru-RU" sz="19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ru-RU" sz="19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0,4 млн. рублей</a:t>
            </a:r>
            <a:endParaRPr lang="ru-RU" sz="19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85974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35" y="0"/>
            <a:ext cx="4966575" cy="350100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84984"/>
            <a:ext cx="464400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09696492"/>
              </p:ext>
            </p:extLst>
          </p:nvPr>
        </p:nvGraphicFramePr>
        <p:xfrm>
          <a:off x="4572000" y="836713"/>
          <a:ext cx="4651431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4499992" y="36004"/>
            <a:ext cx="4752528" cy="8727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топливно-энергетического комплекса»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9105685"/>
              </p:ext>
            </p:extLst>
          </p:nvPr>
        </p:nvGraphicFramePr>
        <p:xfrm>
          <a:off x="-34536" y="4293096"/>
          <a:ext cx="4966576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01008"/>
            <a:ext cx="5580112" cy="100811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</a:t>
            </a:r>
            <a:r>
              <a:rPr lang="ru-RU" sz="22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общественной инфраструктуры муниципального </a:t>
            </a:r>
            <a:r>
              <a:rPr lang="ru-RU" sz="22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значения»</a:t>
            </a:r>
            <a:endParaRPr lang="ru-RU" sz="22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03558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7154" y="664827"/>
            <a:ext cx="8775007" cy="6084703"/>
            <a:chOff x="227260" y="543305"/>
            <a:chExt cx="8775007" cy="6084703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7260" y="1247138"/>
              <a:ext cx="8775007" cy="538087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46937" y="543305"/>
              <a:ext cx="8249920" cy="595565"/>
            </a:xfrm>
            <a:custGeom>
              <a:avLst/>
              <a:gdLst/>
              <a:ahLst/>
              <a:cxnLst/>
              <a:rect l="l" t="t" r="r" b="b"/>
              <a:pathLst>
                <a:path w="8249920" h="1117600">
                  <a:moveTo>
                    <a:pt x="8063230" y="0"/>
                  </a:moveTo>
                  <a:lnTo>
                    <a:pt x="186194" y="0"/>
                  </a:lnTo>
                  <a:lnTo>
                    <a:pt x="136696" y="6647"/>
                  </a:lnTo>
                  <a:lnTo>
                    <a:pt x="92218" y="25409"/>
                  </a:lnTo>
                  <a:lnTo>
                    <a:pt x="54535" y="54514"/>
                  </a:lnTo>
                  <a:lnTo>
                    <a:pt x="25421" y="92192"/>
                  </a:lnTo>
                  <a:lnTo>
                    <a:pt x="6651" y="136671"/>
                  </a:lnTo>
                  <a:lnTo>
                    <a:pt x="0" y="186182"/>
                  </a:lnTo>
                  <a:lnTo>
                    <a:pt x="0" y="930910"/>
                  </a:lnTo>
                  <a:lnTo>
                    <a:pt x="6651" y="980420"/>
                  </a:lnTo>
                  <a:lnTo>
                    <a:pt x="25421" y="1024899"/>
                  </a:lnTo>
                  <a:lnTo>
                    <a:pt x="54535" y="1062577"/>
                  </a:lnTo>
                  <a:lnTo>
                    <a:pt x="92218" y="1091682"/>
                  </a:lnTo>
                  <a:lnTo>
                    <a:pt x="136696" y="1110444"/>
                  </a:lnTo>
                  <a:lnTo>
                    <a:pt x="186194" y="1117092"/>
                  </a:lnTo>
                  <a:lnTo>
                    <a:pt x="8063230" y="1117092"/>
                  </a:lnTo>
                  <a:lnTo>
                    <a:pt x="8112740" y="1110444"/>
                  </a:lnTo>
                  <a:lnTo>
                    <a:pt x="8157219" y="1091682"/>
                  </a:lnTo>
                  <a:lnTo>
                    <a:pt x="8194897" y="1062577"/>
                  </a:lnTo>
                  <a:lnTo>
                    <a:pt x="8224002" y="1024899"/>
                  </a:lnTo>
                  <a:lnTo>
                    <a:pt x="8242764" y="980420"/>
                  </a:lnTo>
                  <a:lnTo>
                    <a:pt x="8249411" y="930910"/>
                  </a:lnTo>
                  <a:lnTo>
                    <a:pt x="8249411" y="186182"/>
                  </a:lnTo>
                  <a:lnTo>
                    <a:pt x="8242764" y="136671"/>
                  </a:lnTo>
                  <a:lnTo>
                    <a:pt x="8224002" y="92192"/>
                  </a:lnTo>
                  <a:lnTo>
                    <a:pt x="8194897" y="54514"/>
                  </a:lnTo>
                  <a:lnTo>
                    <a:pt x="8157219" y="25409"/>
                  </a:lnTo>
                  <a:lnTo>
                    <a:pt x="8112740" y="6647"/>
                  </a:lnTo>
                  <a:lnTo>
                    <a:pt x="8063230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/>
            <p:cNvSpPr/>
            <p:nvPr/>
          </p:nvSpPr>
          <p:spPr>
            <a:xfrm>
              <a:off x="646937" y="543305"/>
              <a:ext cx="8249920" cy="646877"/>
            </a:xfrm>
            <a:custGeom>
              <a:avLst/>
              <a:gdLst/>
              <a:ahLst/>
              <a:cxnLst/>
              <a:rect l="l" t="t" r="r" b="b"/>
              <a:pathLst>
                <a:path w="8249920" h="1117600">
                  <a:moveTo>
                    <a:pt x="0" y="186182"/>
                  </a:moveTo>
                  <a:lnTo>
                    <a:pt x="6651" y="136671"/>
                  </a:lnTo>
                  <a:lnTo>
                    <a:pt x="25421" y="92192"/>
                  </a:lnTo>
                  <a:lnTo>
                    <a:pt x="54535" y="54514"/>
                  </a:lnTo>
                  <a:lnTo>
                    <a:pt x="92218" y="25409"/>
                  </a:lnTo>
                  <a:lnTo>
                    <a:pt x="136696" y="6647"/>
                  </a:lnTo>
                  <a:lnTo>
                    <a:pt x="186194" y="0"/>
                  </a:lnTo>
                  <a:lnTo>
                    <a:pt x="8063230" y="0"/>
                  </a:lnTo>
                  <a:lnTo>
                    <a:pt x="8112740" y="6647"/>
                  </a:lnTo>
                  <a:lnTo>
                    <a:pt x="8157219" y="25409"/>
                  </a:lnTo>
                  <a:lnTo>
                    <a:pt x="8194897" y="54514"/>
                  </a:lnTo>
                  <a:lnTo>
                    <a:pt x="8224002" y="92192"/>
                  </a:lnTo>
                  <a:lnTo>
                    <a:pt x="8242764" y="136671"/>
                  </a:lnTo>
                  <a:lnTo>
                    <a:pt x="8249411" y="186182"/>
                  </a:lnTo>
                  <a:lnTo>
                    <a:pt x="8249411" y="930910"/>
                  </a:lnTo>
                  <a:lnTo>
                    <a:pt x="8242764" y="980420"/>
                  </a:lnTo>
                  <a:lnTo>
                    <a:pt x="8224002" y="1024899"/>
                  </a:lnTo>
                  <a:lnTo>
                    <a:pt x="8194897" y="1062577"/>
                  </a:lnTo>
                  <a:lnTo>
                    <a:pt x="8157219" y="1091682"/>
                  </a:lnTo>
                  <a:lnTo>
                    <a:pt x="8112740" y="1110444"/>
                  </a:lnTo>
                  <a:lnTo>
                    <a:pt x="8063230" y="1117092"/>
                  </a:lnTo>
                  <a:lnTo>
                    <a:pt x="186194" y="1117092"/>
                  </a:lnTo>
                  <a:lnTo>
                    <a:pt x="136696" y="1110444"/>
                  </a:lnTo>
                  <a:lnTo>
                    <a:pt x="92218" y="1091682"/>
                  </a:lnTo>
                  <a:lnTo>
                    <a:pt x="54535" y="1062577"/>
                  </a:lnTo>
                  <a:lnTo>
                    <a:pt x="25421" y="1024899"/>
                  </a:lnTo>
                  <a:lnTo>
                    <a:pt x="6651" y="980420"/>
                  </a:lnTo>
                  <a:lnTo>
                    <a:pt x="0" y="930910"/>
                  </a:lnTo>
                  <a:lnTo>
                    <a:pt x="0" y="186182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42313" y="670637"/>
            <a:ext cx="8249919" cy="4912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indent="0" algn="ctr">
              <a:lnSpc>
                <a:spcPts val="4105"/>
              </a:lnSpc>
              <a:spcBef>
                <a:spcPts val="100"/>
              </a:spcBef>
              <a:buNone/>
            </a:pP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муниципальные программы</a:t>
            </a:r>
            <a:endParaRPr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object 3"/>
          <p:cNvGrpSpPr/>
          <p:nvPr/>
        </p:nvGrpSpPr>
        <p:grpSpPr>
          <a:xfrm>
            <a:off x="87653" y="1445835"/>
            <a:ext cx="3475226" cy="1382495"/>
            <a:chOff x="193547" y="3296411"/>
            <a:chExt cx="3434079" cy="876300"/>
          </a:xfrm>
        </p:grpSpPr>
        <p:sp>
          <p:nvSpPr>
            <p:cNvPr id="26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7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28" name="object 3"/>
          <p:cNvGrpSpPr/>
          <p:nvPr/>
        </p:nvGrpSpPr>
        <p:grpSpPr>
          <a:xfrm>
            <a:off x="395291" y="2931480"/>
            <a:ext cx="3312368" cy="1332318"/>
            <a:chOff x="193547" y="3296411"/>
            <a:chExt cx="3434079" cy="876300"/>
          </a:xfrm>
        </p:grpSpPr>
        <p:sp>
          <p:nvSpPr>
            <p:cNvPr id="29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0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31" name="object 3"/>
          <p:cNvGrpSpPr/>
          <p:nvPr/>
        </p:nvGrpSpPr>
        <p:grpSpPr>
          <a:xfrm>
            <a:off x="597854" y="4403481"/>
            <a:ext cx="3475226" cy="922562"/>
            <a:chOff x="193547" y="3296411"/>
            <a:chExt cx="3434079" cy="876300"/>
          </a:xfrm>
        </p:grpSpPr>
        <p:sp>
          <p:nvSpPr>
            <p:cNvPr id="32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3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34" name="object 3"/>
          <p:cNvGrpSpPr/>
          <p:nvPr/>
        </p:nvGrpSpPr>
        <p:grpSpPr>
          <a:xfrm>
            <a:off x="5662052" y="1533797"/>
            <a:ext cx="3433591" cy="1623460"/>
            <a:chOff x="193547" y="3296411"/>
            <a:chExt cx="3434079" cy="876300"/>
          </a:xfrm>
        </p:grpSpPr>
        <p:sp>
          <p:nvSpPr>
            <p:cNvPr id="35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6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37" name="object 3"/>
          <p:cNvGrpSpPr/>
          <p:nvPr/>
        </p:nvGrpSpPr>
        <p:grpSpPr>
          <a:xfrm>
            <a:off x="5332864" y="3226087"/>
            <a:ext cx="3199576" cy="826091"/>
            <a:chOff x="203453" y="3306317"/>
            <a:chExt cx="3413760" cy="856615"/>
          </a:xfrm>
        </p:grpSpPr>
        <p:sp>
          <p:nvSpPr>
            <p:cNvPr id="38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9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40" name="object 3"/>
          <p:cNvGrpSpPr/>
          <p:nvPr/>
        </p:nvGrpSpPr>
        <p:grpSpPr>
          <a:xfrm>
            <a:off x="4848126" y="4140712"/>
            <a:ext cx="3454665" cy="901843"/>
            <a:chOff x="203453" y="3306313"/>
            <a:chExt cx="3413761" cy="856619"/>
          </a:xfrm>
        </p:grpSpPr>
        <p:sp>
          <p:nvSpPr>
            <p:cNvPr id="41" name="object 4"/>
            <p:cNvSpPr/>
            <p:nvPr/>
          </p:nvSpPr>
          <p:spPr>
            <a:xfrm>
              <a:off x="203454" y="3306313"/>
              <a:ext cx="3413760" cy="856614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2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43" name="object 3"/>
          <p:cNvGrpSpPr/>
          <p:nvPr/>
        </p:nvGrpSpPr>
        <p:grpSpPr>
          <a:xfrm>
            <a:off x="2606615" y="5349461"/>
            <a:ext cx="4693316" cy="1408908"/>
            <a:chOff x="193547" y="3296411"/>
            <a:chExt cx="3434079" cy="876300"/>
          </a:xfrm>
        </p:grpSpPr>
        <p:sp>
          <p:nvSpPr>
            <p:cNvPr id="44" name="object 4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3271012" y="0"/>
                  </a:moveTo>
                  <a:lnTo>
                    <a:pt x="142748" y="0"/>
                  </a:lnTo>
                  <a:lnTo>
                    <a:pt x="97627" y="7274"/>
                  </a:lnTo>
                  <a:lnTo>
                    <a:pt x="58441" y="27533"/>
                  </a:lnTo>
                  <a:lnTo>
                    <a:pt x="27540" y="58430"/>
                  </a:lnTo>
                  <a:lnTo>
                    <a:pt x="7276" y="97617"/>
                  </a:lnTo>
                  <a:lnTo>
                    <a:pt x="0" y="142748"/>
                  </a:lnTo>
                  <a:lnTo>
                    <a:pt x="0" y="713740"/>
                  </a:lnTo>
                  <a:lnTo>
                    <a:pt x="7276" y="758870"/>
                  </a:lnTo>
                  <a:lnTo>
                    <a:pt x="27540" y="798057"/>
                  </a:lnTo>
                  <a:lnTo>
                    <a:pt x="58441" y="828954"/>
                  </a:lnTo>
                  <a:lnTo>
                    <a:pt x="97627" y="849213"/>
                  </a:lnTo>
                  <a:lnTo>
                    <a:pt x="142748" y="856488"/>
                  </a:lnTo>
                  <a:lnTo>
                    <a:pt x="3271012" y="856488"/>
                  </a:lnTo>
                  <a:lnTo>
                    <a:pt x="3316142" y="849213"/>
                  </a:lnTo>
                  <a:lnTo>
                    <a:pt x="3355329" y="828954"/>
                  </a:lnTo>
                  <a:lnTo>
                    <a:pt x="3386226" y="798057"/>
                  </a:lnTo>
                  <a:lnTo>
                    <a:pt x="3406485" y="758870"/>
                  </a:lnTo>
                  <a:lnTo>
                    <a:pt x="3413760" y="713740"/>
                  </a:lnTo>
                  <a:lnTo>
                    <a:pt x="3413760" y="142748"/>
                  </a:lnTo>
                  <a:lnTo>
                    <a:pt x="3406485" y="97617"/>
                  </a:lnTo>
                  <a:lnTo>
                    <a:pt x="3386226" y="58430"/>
                  </a:lnTo>
                  <a:lnTo>
                    <a:pt x="3355329" y="27533"/>
                  </a:lnTo>
                  <a:lnTo>
                    <a:pt x="3316142" y="7274"/>
                  </a:lnTo>
                  <a:lnTo>
                    <a:pt x="3271012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5" name="object 5"/>
            <p:cNvSpPr/>
            <p:nvPr/>
          </p:nvSpPr>
          <p:spPr>
            <a:xfrm>
              <a:off x="203453" y="3306317"/>
              <a:ext cx="3413760" cy="856615"/>
            </a:xfrm>
            <a:custGeom>
              <a:avLst/>
              <a:gdLst/>
              <a:ahLst/>
              <a:cxnLst/>
              <a:rect l="l" t="t" r="r" b="b"/>
              <a:pathLst>
                <a:path w="3413760" h="856614">
                  <a:moveTo>
                    <a:pt x="0" y="142748"/>
                  </a:moveTo>
                  <a:lnTo>
                    <a:pt x="7276" y="97617"/>
                  </a:lnTo>
                  <a:lnTo>
                    <a:pt x="27540" y="58430"/>
                  </a:lnTo>
                  <a:lnTo>
                    <a:pt x="58441" y="27533"/>
                  </a:lnTo>
                  <a:lnTo>
                    <a:pt x="97627" y="7274"/>
                  </a:lnTo>
                  <a:lnTo>
                    <a:pt x="142748" y="0"/>
                  </a:lnTo>
                  <a:lnTo>
                    <a:pt x="3271012" y="0"/>
                  </a:lnTo>
                  <a:lnTo>
                    <a:pt x="3316142" y="7274"/>
                  </a:lnTo>
                  <a:lnTo>
                    <a:pt x="3355329" y="27533"/>
                  </a:lnTo>
                  <a:lnTo>
                    <a:pt x="3386226" y="58430"/>
                  </a:lnTo>
                  <a:lnTo>
                    <a:pt x="3406485" y="97617"/>
                  </a:lnTo>
                  <a:lnTo>
                    <a:pt x="3413760" y="142748"/>
                  </a:lnTo>
                  <a:lnTo>
                    <a:pt x="3413760" y="713740"/>
                  </a:lnTo>
                  <a:lnTo>
                    <a:pt x="3406485" y="758870"/>
                  </a:lnTo>
                  <a:lnTo>
                    <a:pt x="3386226" y="798057"/>
                  </a:lnTo>
                  <a:lnTo>
                    <a:pt x="3355329" y="828954"/>
                  </a:lnTo>
                  <a:lnTo>
                    <a:pt x="3316142" y="849213"/>
                  </a:lnTo>
                  <a:lnTo>
                    <a:pt x="3271012" y="856488"/>
                  </a:lnTo>
                  <a:lnTo>
                    <a:pt x="142748" y="856488"/>
                  </a:lnTo>
                  <a:lnTo>
                    <a:pt x="97627" y="849213"/>
                  </a:lnTo>
                  <a:lnTo>
                    <a:pt x="58441" y="828954"/>
                  </a:lnTo>
                  <a:lnTo>
                    <a:pt x="27540" y="798057"/>
                  </a:lnTo>
                  <a:lnTo>
                    <a:pt x="7276" y="758870"/>
                  </a:lnTo>
                  <a:lnTo>
                    <a:pt x="0" y="713740"/>
                  </a:lnTo>
                  <a:lnTo>
                    <a:pt x="0" y="142748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cxnSp>
        <p:nvCxnSpPr>
          <p:cNvPr id="51" name="Прямая со стрелкой 50"/>
          <p:cNvCxnSpPr/>
          <p:nvPr/>
        </p:nvCxnSpPr>
        <p:spPr>
          <a:xfrm>
            <a:off x="4548584" y="1271759"/>
            <a:ext cx="815504" cy="1954329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4562581" y="1288475"/>
            <a:ext cx="1016718" cy="610561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4550052" y="1252885"/>
            <a:ext cx="571330" cy="2882557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flipH="1">
            <a:off x="4403747" y="1245269"/>
            <a:ext cx="157366" cy="4199955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flipH="1">
            <a:off x="3857118" y="1271764"/>
            <a:ext cx="707807" cy="3054854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flipH="1">
            <a:off x="3697860" y="1288475"/>
            <a:ext cx="856286" cy="1735754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flipH="1">
            <a:off x="3464689" y="1263658"/>
            <a:ext cx="1100992" cy="553672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35534" y="1461463"/>
            <a:ext cx="34646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МП </a:t>
            </a: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Социально-экономическое и инновационное развитие муниципального образования Мостовский район</a:t>
            </a: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 defTabSz="457200">
              <a:defRPr/>
            </a:pP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641,7 тыс. рублей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9402" y="3059126"/>
            <a:ext cx="30854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«Комплексное и устойчивое развитие в сфере строительства и архитектуры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lvl="0" algn="ctr" defTabSz="457200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1 800,0 тыс. рублей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84674" y="5392297"/>
            <a:ext cx="45365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осуществления пассажирских перевозок автомобильным транспортом по муниципальным городским и пригородным маршрутам Мостовского района</a:t>
            </a:r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16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1 060,3 тыс. рублей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8230" y="4446978"/>
            <a:ext cx="3168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«Развитие жилищно-коммунального хозяйства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ctr" defTabSz="457200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755,3 тыс. рублей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99333" y="3345246"/>
            <a:ext cx="31882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«Доступная среда»</a:t>
            </a:r>
          </a:p>
          <a:p>
            <a:pPr lvl="0" algn="ctr" defTabSz="457200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2 253,7 тыс. рублей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71811" y="1531337"/>
            <a:ext cx="30562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 и обеспечение экологической безопасности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муниципальном образовании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Мостовский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lvl="0" algn="ctr" defTabSz="457200"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1 583,1 тыс. рублей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70940" y="4253162"/>
            <a:ext cx="29574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МП «Казачество Кубани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ctr" defTabSz="457200"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476,0 тыс. рублей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94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3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  <a:cs typeface="Times New Roman" pitchFamily="18" charset="0"/>
              </a:rPr>
              <a:t>Непрограммные расходы</a:t>
            </a:r>
            <a:r>
              <a:rPr lang="ru-RU" sz="33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/>
            </a:r>
            <a:br>
              <a:rPr lang="ru-RU" sz="3300" dirty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</a:br>
            <a:r>
              <a:rPr lang="ru-RU" sz="3300" b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                                                              </a:t>
            </a:r>
            <a:r>
              <a:rPr lang="ru-RU" sz="1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  <a:cs typeface="Times New Roman" pitchFamily="18" charset="0"/>
              </a:rPr>
              <a:t>млн.рублей</a:t>
            </a: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Book Antiqua" pitchFamily="18" charset="0"/>
                <a:cs typeface="Times New Roman" pitchFamily="18" charset="0"/>
              </a:rPr>
              <a:t> </a:t>
            </a:r>
            <a:endParaRPr lang="ru-RU" sz="1800" b="1" dirty="0">
              <a:solidFill>
                <a:schemeClr val="accent6">
                  <a:lumMod val="75000"/>
                </a:schemeClr>
              </a:solidFill>
              <a:latin typeface="Book Antiqua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521699"/>
              </p:ext>
            </p:extLst>
          </p:nvPr>
        </p:nvGraphicFramePr>
        <p:xfrm>
          <a:off x="467544" y="1340768"/>
          <a:ext cx="8435280" cy="4786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34880"/>
                <a:gridCol w="1296144"/>
                <a:gridCol w="1224136"/>
                <a:gridCol w="1080120"/>
              </a:tblGrid>
              <a:tr h="69127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Book Antiqua" pitchFamily="18" charset="0"/>
                        </a:rPr>
                        <a:t>Наименование расходов</a:t>
                      </a:r>
                      <a:endParaRPr lang="ru-RU" sz="1400" dirty="0">
                        <a:latin typeface="Book Antiqu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Book Antiqua" pitchFamily="18" charset="0"/>
                        </a:rPr>
                        <a:t>Утверждено</a:t>
                      </a:r>
                      <a:endParaRPr lang="ru-RU" sz="1400" dirty="0">
                        <a:latin typeface="Book Antiqu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Book Antiqua" pitchFamily="18" charset="0"/>
                        </a:rPr>
                        <a:t>Исполнено</a:t>
                      </a:r>
                      <a:r>
                        <a:rPr lang="ru-RU" sz="1400" baseline="0" dirty="0" smtClean="0">
                          <a:latin typeface="Book Antiqua" pitchFamily="18" charset="0"/>
                        </a:rPr>
                        <a:t> </a:t>
                      </a:r>
                      <a:endParaRPr lang="ru-RU" sz="1400" dirty="0">
                        <a:latin typeface="Book Antiqu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Book Antiqua" pitchFamily="18" charset="0"/>
                        </a:rPr>
                        <a:t>Испол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Book Antiqua" pitchFamily="18" charset="0"/>
                        </a:rPr>
                        <a:t>нение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Book Antiqua" pitchFamily="18" charset="0"/>
                        </a:rPr>
                        <a:t>(%)</a:t>
                      </a:r>
                      <a:endParaRPr lang="ru-RU" sz="1400" dirty="0">
                        <a:latin typeface="Book Antiqua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Обеспечение функций высшего должностного лица муниципального образования </a:t>
                      </a:r>
                      <a:endParaRPr lang="ru-RU" sz="13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2,8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2,7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96,4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Обеспечение деятельности законодательных (представительных) органов</a:t>
                      </a:r>
                      <a:endParaRPr lang="ru-RU" sz="13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2,1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2,1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Обеспечение функционирования администрации </a:t>
                      </a:r>
                      <a:endParaRPr lang="ru-RU" sz="13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81,1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80,9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99,8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ea typeface="+mn-ea"/>
                          <a:cs typeface="+mn-cs"/>
                        </a:rPr>
                        <a:t>Обеспечение деятельности Контрольно-счетной палаты </a:t>
                      </a:r>
                      <a:endParaRPr lang="ru-RU" sz="13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4,4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4,4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Book Antiqua" panose="0204060205030503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деятельности муниципальных  учреждений, подведомственных администрации муниципального образования </a:t>
                      </a:r>
                      <a:endParaRPr lang="ru-RU" sz="13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66,1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65,4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98,9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effectLst/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Жилищно-коммунальное хозяйство</a:t>
                      </a:r>
                      <a:endParaRPr lang="ru-RU" sz="1300" dirty="0">
                        <a:solidFill>
                          <a:schemeClr val="tx1"/>
                        </a:solidFill>
                        <a:latin typeface="Bookman Old Style" panose="020506040505050202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2,9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2,9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Bookman Old Style" panose="02050604050505020204" pitchFamily="18" charset="0"/>
                        </a:rPr>
                        <a:t>Национальная экономика</a:t>
                      </a:r>
                      <a:endParaRPr lang="ru-RU" sz="1300" dirty="0">
                        <a:solidFill>
                          <a:schemeClr val="tx1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0,6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0,6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64584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Times New Roman" panose="02020603050405020304" pitchFamily="18" charset="0"/>
                        </a:rPr>
                        <a:t>Строительство и реконструкция объектов здравоохранения </a:t>
                      </a:r>
                      <a:endParaRPr lang="ru-RU" sz="1300" dirty="0">
                        <a:solidFill>
                          <a:schemeClr val="tx1"/>
                        </a:solidFill>
                        <a:latin typeface="Book Antiqua" panose="0204060205030503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46,9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44,0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93,8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Прочие</a:t>
                      </a:r>
                      <a:r>
                        <a:rPr lang="ru-RU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 непрограммные расходы</a:t>
                      </a:r>
                      <a:endParaRPr lang="ru-RU" sz="13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0,4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0,2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50,0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3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Всего</a:t>
                      </a:r>
                      <a:r>
                        <a:rPr lang="ru-RU" sz="1300" b="1" baseline="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 по непрограммным расходам:</a:t>
                      </a:r>
                      <a:endParaRPr lang="ru-RU" sz="1300" b="1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207,3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203,2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Book Antiqua" pitchFamily="18" charset="0"/>
                          <a:cs typeface="Times New Roman" pitchFamily="18" charset="0"/>
                        </a:rPr>
                        <a:t>98,0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Book Antiqu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51183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43902115"/>
              </p:ext>
            </p:extLst>
          </p:nvPr>
        </p:nvGraphicFramePr>
        <p:xfrm>
          <a:off x="683568" y="1585237"/>
          <a:ext cx="8100001" cy="2609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5576"/>
                <a:gridCol w="2389000"/>
                <a:gridCol w="1296144"/>
                <a:gridCol w="1619281"/>
              </a:tblGrid>
              <a:tr h="9640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Наименование показателя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Бюджет, утвержденный решением Совета </a:t>
                      </a: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МО Мостовский </a:t>
                      </a: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район </a:t>
                      </a:r>
                      <a:endParaRPr lang="ru-RU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от 13 декабря 2023 г. №343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Исполнено                      за </a:t>
                      </a: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2024 </a:t>
                      </a:r>
                      <a:r>
                        <a:rPr lang="ru-RU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год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</a:rPr>
                        <a:t>Процент исполнения к </a:t>
                      </a:r>
                      <a:r>
                        <a:rPr kumimoji="0" lang="ru-RU" sz="14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+mn-ea"/>
                          <a:cs typeface="+mn-cs"/>
                        </a:rPr>
                        <a:t>решению</a:t>
                      </a:r>
                      <a:r>
                        <a:rPr lang="ru-RU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Book Antiqua" panose="02040602050305030304" pitchFamily="18" charset="0"/>
                          <a:ea typeface="Times New Roman"/>
                        </a:rPr>
                        <a:t> Совета (%)</a:t>
                      </a:r>
                      <a:endParaRPr lang="ru-RU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Book Antiqua" panose="02040602050305030304" pitchFamily="18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40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Доходы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2 694,7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2 684,1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73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Расходы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2 749,3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2 712,7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98,7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73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Дефицит (–) /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профицит 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(+)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-54,6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-28,6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5460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Источники финансирования</a:t>
                      </a:r>
                      <a:b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дефицита бюджета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54,6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28,6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39552" y="45094"/>
            <a:ext cx="8352928" cy="1461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Сравнительные характеристики исполнения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бюджета 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Vijaya" panose="020B0604020202020204" pitchFamily="34" charset="0"/>
              </a:rPr>
              <a:t>за</a:t>
            </a: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anose="02040602050305030304" pitchFamily="18" charset="0"/>
                <a:ea typeface="Times New Roman" pitchFamily="18" charset="0"/>
                <a:cs typeface="Vijaya" panose="020B0604020202020204" pitchFamily="34" charset="0"/>
              </a:rPr>
              <a:t> 2024 год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9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anose="02040602050305030304" pitchFamily="18" charset="0"/>
              <a:ea typeface="Times New Roman" pitchFamily="18" charset="0"/>
              <a:cs typeface="Vijaya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anose="02040602050305030304" pitchFamily="18" charset="0"/>
                <a:cs typeface="Arial" pitchFamily="34" charset="0"/>
              </a:rPr>
              <a:t>млн.рублей</a:t>
            </a:r>
            <a:endParaRPr kumimoji="0" lang="ru-RU" sz="16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anose="02040602050305030304" pitchFamily="18" charset="0"/>
              <a:cs typeface="Arial" pitchFamily="34" charset="0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592" y="4221088"/>
            <a:ext cx="3384376" cy="252028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20072" y="4221088"/>
            <a:ext cx="3168352" cy="252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28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96944" cy="7920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Межбюджетные трансферты </a:t>
            </a:r>
            <a:r>
              <a:rPr lang="ru-RU" sz="28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340768"/>
            <a:ext cx="8496944" cy="511256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000" dirty="0" smtClean="0">
                <a:latin typeface="Bookman Old Style" panose="02050604050505020204" pitchFamily="18" charset="0"/>
              </a:rPr>
              <a:t>1)</a:t>
            </a:r>
            <a:r>
              <a:rPr lang="ru-RU" sz="2000" dirty="0">
                <a:latin typeface="Bookman Old Style" panose="02050604050505020204" pitchFamily="18" charset="0"/>
              </a:rPr>
              <a:t> </a:t>
            </a:r>
            <a:r>
              <a:rPr lang="ru-RU" sz="2000" dirty="0" smtClean="0">
                <a:latin typeface="Bookman Old Style" panose="02050604050505020204" pitchFamily="18" charset="0"/>
              </a:rPr>
              <a:t>Предоставлены </a:t>
            </a:r>
            <a:r>
              <a:rPr lang="ru-RU" sz="2000" dirty="0">
                <a:latin typeface="Bookman Old Style" panose="02050604050505020204" pitchFamily="18" charset="0"/>
              </a:rPr>
              <a:t>межбюджетные трансферты </a:t>
            </a:r>
            <a:r>
              <a:rPr lang="ru-RU" sz="2000" dirty="0" smtClean="0">
                <a:latin typeface="Bookman Old Style" panose="02050604050505020204" pitchFamily="18" charset="0"/>
              </a:rPr>
              <a:t>в форме дотации </a:t>
            </a:r>
            <a:r>
              <a:rPr lang="ru-RU" sz="2000" dirty="0">
                <a:latin typeface="Bookman Old Style" panose="02050604050505020204" pitchFamily="18" charset="0"/>
              </a:rPr>
              <a:t>на выравнивание бюджетной обеспеченности </a:t>
            </a:r>
            <a:r>
              <a:rPr lang="ru-RU" sz="2000" dirty="0" smtClean="0">
                <a:latin typeface="Bookman Old Style" panose="02050604050505020204" pitchFamily="18" charset="0"/>
              </a:rPr>
              <a:t>сельских поселений, входящих </a:t>
            </a:r>
            <a:r>
              <a:rPr lang="ru-RU" sz="2000" dirty="0">
                <a:latin typeface="Bookman Old Style" panose="02050604050505020204" pitchFamily="18" charset="0"/>
              </a:rPr>
              <a:t>в состав муниципального образования Мостовский район</a:t>
            </a:r>
            <a:r>
              <a:rPr lang="ru-RU" sz="2000" dirty="0" smtClean="0">
                <a:latin typeface="Bookman Old Style" panose="02050604050505020204" pitchFamily="18" charset="0"/>
              </a:rPr>
              <a:t> в сумме </a:t>
            </a:r>
            <a:r>
              <a:rPr lang="ru-RU" sz="2000" u="sng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14,4 млн. рублей</a:t>
            </a:r>
            <a:r>
              <a:rPr lang="ru-RU" sz="2000" dirty="0" smtClean="0">
                <a:latin typeface="Bookman Old Style" panose="02050604050505020204" pitchFamily="18" charset="0"/>
              </a:rPr>
              <a:t>;</a:t>
            </a:r>
          </a:p>
          <a:p>
            <a:r>
              <a:rPr lang="ru-RU" sz="2000" dirty="0" smtClean="0">
                <a:latin typeface="Bookman Old Style" panose="02050604050505020204" pitchFamily="18" charset="0"/>
              </a:rPr>
              <a:t>2) </a:t>
            </a:r>
            <a:r>
              <a:rPr lang="ru-RU" sz="2000" dirty="0">
                <a:latin typeface="Bookman Old Style" panose="02050604050505020204" pitchFamily="18" charset="0"/>
              </a:rPr>
              <a:t>Иные межбюджетные </a:t>
            </a:r>
            <a:r>
              <a:rPr lang="ru-RU" sz="2000" dirty="0" smtClean="0">
                <a:latin typeface="Bookman Old Style" panose="02050604050505020204" pitchFamily="18" charset="0"/>
              </a:rPr>
              <a:t>трансферты: </a:t>
            </a:r>
          </a:p>
          <a:p>
            <a:r>
              <a:rPr lang="ru-RU" sz="2000" dirty="0" smtClean="0">
                <a:latin typeface="Bookman Old Style" panose="02050604050505020204" pitchFamily="18" charset="0"/>
              </a:rPr>
              <a:t>поддержка </a:t>
            </a:r>
            <a:r>
              <a:rPr lang="ru-RU" sz="2000" dirty="0">
                <a:latin typeface="Bookman Old Style" panose="02050604050505020204" pitchFamily="18" charset="0"/>
              </a:rPr>
              <a:t>местных инициатив по итогам краевого конкурса </a:t>
            </a:r>
            <a:r>
              <a:rPr lang="ru-RU" sz="2000" dirty="0" smtClean="0">
                <a:latin typeface="Bookman Old Style" panose="02050604050505020204" pitchFamily="18" charset="0"/>
              </a:rPr>
              <a:t> </a:t>
            </a:r>
            <a:r>
              <a:rPr lang="ru-RU" sz="2000" dirty="0">
                <a:latin typeface="Bookman Old Style" panose="02050604050505020204" pitchFamily="18" charset="0"/>
              </a:rPr>
              <a:t>составили </a:t>
            </a:r>
            <a:r>
              <a:rPr lang="ru-RU" sz="2000" u="sng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10,4 млн. рублей</a:t>
            </a:r>
            <a:endParaRPr lang="ru-RU" sz="2000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r>
              <a:rPr lang="ru-RU" sz="2000" dirty="0" smtClean="0">
                <a:latin typeface="Bookman Old Style" panose="02050604050505020204" pitchFamily="18" charset="0"/>
              </a:rPr>
              <a:t>Сбалансированность бюджетов – </a:t>
            </a:r>
            <a:r>
              <a:rPr lang="ru-RU" sz="2000" u="sng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12,2 млн. рублей</a:t>
            </a:r>
          </a:p>
          <a:p>
            <a:r>
              <a:rPr lang="ru-RU" sz="2000" dirty="0" smtClean="0">
                <a:latin typeface="Bookman Old Style" panose="02050604050505020204" pitchFamily="18" charset="0"/>
              </a:rPr>
              <a:t>3) Решение вопросов местного значения поселений – </a:t>
            </a:r>
          </a:p>
          <a:p>
            <a:pPr marL="0" indent="0">
              <a:buNone/>
            </a:pPr>
            <a:r>
              <a:rPr lang="ru-RU" sz="2000" u="sng" dirty="0" smtClean="0">
                <a:solidFill>
                  <a:srgbClr val="FF0000"/>
                </a:solidFill>
                <a:latin typeface="Bookman Old Style" panose="02050604050505020204" pitchFamily="18" charset="0"/>
              </a:rPr>
              <a:t>1,2 млн. рублей</a:t>
            </a:r>
            <a:endParaRPr lang="ru-RU" sz="2000" u="sng" dirty="0"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48340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ы для презентаций на тему путешествия | Бесплатные фоны для презентаций  PowerPoi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908720"/>
            <a:ext cx="8778050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60647"/>
            <a:ext cx="8138865" cy="86409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РЕЗЕРВНЫЙ ФОНД 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55575" y="908720"/>
            <a:ext cx="8778049" cy="4824536"/>
          </a:xfrm>
          <a:prstGeom prst="rect">
            <a:avLst/>
          </a:prstGeom>
        </p:spPr>
        <p:txBody>
          <a:bodyPr>
            <a:normAutofit fontScale="475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None/>
            </a:pP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По итогам </a:t>
            </a:r>
            <a:r>
              <a:rPr lang="ru-RU" sz="7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2024 </a:t>
            </a:r>
            <a:r>
              <a:rPr lang="ru-RU" sz="7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года </a:t>
            </a:r>
            <a:endParaRPr lang="ru-RU" sz="76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с</a:t>
            </a:r>
            <a:r>
              <a:rPr lang="ru-RU" sz="7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редства </a:t>
            </a:r>
            <a:r>
              <a:rPr lang="ru-RU" sz="7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резервного фонда </a:t>
            </a:r>
            <a:r>
              <a:rPr lang="ru-RU" sz="7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выделены </a:t>
            </a:r>
            <a:r>
              <a:rPr lang="ru-RU" sz="7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в сумме </a:t>
            </a:r>
            <a:endParaRPr lang="ru-RU" sz="76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600" b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200,0 тыс. </a:t>
            </a:r>
            <a:r>
              <a:rPr lang="ru-RU" sz="7600" b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рублей. </a:t>
            </a:r>
            <a:endParaRPr lang="ru-RU" sz="7600" b="1" dirty="0" smtClean="0">
              <a:ln w="11430"/>
              <a:solidFill>
                <a:schemeClr val="accent5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anose="03010101010201010101" pitchFamily="66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Направлены </a:t>
            </a:r>
            <a:r>
              <a:rPr lang="ru-RU" sz="8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на приобретение материальных ресурсов в резерв материальных ресурсов муниципального образования Мостовский район</a:t>
            </a:r>
            <a:r>
              <a:rPr lang="ru-RU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anose="03010101010201010101" pitchFamily="66" charset="0"/>
              </a:rPr>
              <a:t>.</a:t>
            </a:r>
            <a:endParaRPr lang="ru-RU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67816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80920" cy="14537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Источники финансирования дефицита бюджета</a:t>
            </a:r>
            <a:endParaRPr lang="ru-RU" sz="3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612117" y="2924944"/>
            <a:ext cx="7920323" cy="2376264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  <a:cs typeface="Times New Roman" pitchFamily="18" charset="0"/>
              </a:rPr>
              <a:t>Бюджет муниципального образования Мостовский район за 2024 год </a:t>
            </a:r>
          </a:p>
          <a:p>
            <a:pPr marL="0" indent="0" algn="ctr">
              <a:buNone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</a:rPr>
              <a:t>исполнен с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</a:rPr>
              <a:t>дефицитом</a:t>
            </a:r>
          </a:p>
          <a:p>
            <a:pPr marL="0" indent="0" algn="ctr">
              <a:buNone/>
            </a:pP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</a:rPr>
              <a:t>в 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</a:rPr>
              <a:t>объеме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anose="02050604050505020204" pitchFamily="18" charset="0"/>
              </a:rPr>
              <a:t>28,6 млн. рублей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805639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9" y="4562947"/>
            <a:ext cx="3456382" cy="22950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4581128"/>
            <a:ext cx="3312368" cy="22768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96943" cy="158417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000" b="1" dirty="0" smtClean="0">
                <a:solidFill>
                  <a:schemeClr val="accent4">
                    <a:lumMod val="75000"/>
                  </a:schemeClr>
                </a:solidFill>
                <a:latin typeface="Book Antiqua" panose="02040602050305030304" pitchFamily="18" charset="0"/>
              </a:rPr>
              <a:t>Объем муниципального долга </a:t>
            </a:r>
            <a:br>
              <a:rPr lang="ru-RU" sz="3000" b="1" dirty="0" smtClean="0">
                <a:solidFill>
                  <a:schemeClr val="accent4">
                    <a:lumMod val="75000"/>
                  </a:schemeClr>
                </a:solidFill>
                <a:latin typeface="Book Antiqua" panose="02040602050305030304" pitchFamily="18" charset="0"/>
              </a:rPr>
            </a:br>
            <a:r>
              <a:rPr lang="ru-RU" sz="3000" b="1" dirty="0" smtClean="0">
                <a:solidFill>
                  <a:schemeClr val="accent4">
                    <a:lumMod val="75000"/>
                  </a:schemeClr>
                </a:solidFill>
                <a:latin typeface="Book Antiqua" panose="02040602050305030304" pitchFamily="18" charset="0"/>
              </a:rPr>
              <a:t>по муниципальному образованию Мостовский район</a:t>
            </a:r>
            <a:endParaRPr lang="ru-RU" sz="3000" b="1" dirty="0">
              <a:solidFill>
                <a:schemeClr val="accent4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827489482"/>
              </p:ext>
            </p:extLst>
          </p:nvPr>
        </p:nvGraphicFramePr>
        <p:xfrm>
          <a:off x="266799" y="1657711"/>
          <a:ext cx="8697689" cy="3018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29137"/>
                <a:gridCol w="2664296"/>
                <a:gridCol w="2304256"/>
              </a:tblGrid>
              <a:tr h="969488">
                <a:tc>
                  <a:txBody>
                    <a:bodyPr/>
                    <a:lstStyle/>
                    <a:p>
                      <a:pPr algn="ctr"/>
                      <a:r>
                        <a:rPr lang="ru-RU" sz="1800" kern="800" spc="10" baseline="0" dirty="0" smtClean="0">
                          <a:latin typeface="Book Antiqua" panose="02040602050305030304" pitchFamily="18" charset="0"/>
                        </a:rPr>
                        <a:t>Наименование показателей</a:t>
                      </a:r>
                      <a:endParaRPr lang="ru-RU" sz="1800" kern="800" spc="10" baseline="0" dirty="0">
                        <a:latin typeface="Book Antiqua" panose="020406020503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800" spc="10" baseline="0" dirty="0" smtClean="0">
                          <a:latin typeface="Book Antiqua" panose="02040602050305030304" pitchFamily="18" charset="0"/>
                        </a:rPr>
                        <a:t>По состоянию на 01.01.2024 год, </a:t>
                      </a:r>
                    </a:p>
                    <a:p>
                      <a:pPr algn="ctr"/>
                      <a:r>
                        <a:rPr lang="ru-RU" sz="1800" kern="800" spc="10" baseline="0" dirty="0" smtClean="0">
                          <a:latin typeface="Book Antiqua" panose="02040602050305030304" pitchFamily="18" charset="0"/>
                        </a:rPr>
                        <a:t>млн. руб.</a:t>
                      </a:r>
                      <a:endParaRPr lang="ru-RU" sz="1800" kern="800" spc="10" baseline="0" dirty="0">
                        <a:latin typeface="Book Antiqua" panose="020406020503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800" spc="10" baseline="0" dirty="0" smtClean="0">
                          <a:latin typeface="Book Antiqua" panose="02040602050305030304" pitchFamily="18" charset="0"/>
                        </a:rPr>
                        <a:t>По состоянию на 01.01.2025 год,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800" spc="10" baseline="0" dirty="0" smtClean="0">
                          <a:latin typeface="Book Antiqua" panose="02040602050305030304" pitchFamily="18" charset="0"/>
                        </a:rPr>
                        <a:t>млн. руб.</a:t>
                      </a:r>
                    </a:p>
                  </a:txBody>
                  <a:tcPr anchor="ctr"/>
                </a:tc>
              </a:tr>
              <a:tr h="616947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Объем муниципального долга, </a:t>
                      </a:r>
                    </a:p>
                    <a:p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в том числе: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59,7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49,0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3690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коммерческий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0,0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0,0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36909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бюджетный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59,7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49,0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670798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уд. вес  муниципального долга в доходах района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16,5%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Book Antiqua" panose="02040602050305030304" pitchFamily="18" charset="0"/>
                        </a:rPr>
                        <a:t>11,3%</a:t>
                      </a:r>
                      <a:endParaRPr lang="ru-RU" sz="18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749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728192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18707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2961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Доходы бюджета </a:t>
            </a:r>
            <a:b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 Мостовский район  за 2024 год</a:t>
            </a:r>
            <a:endParaRPr lang="ru-RU" sz="4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53014323"/>
              </p:ext>
            </p:extLst>
          </p:nvPr>
        </p:nvGraphicFramePr>
        <p:xfrm>
          <a:off x="539552" y="1916832"/>
          <a:ext cx="7992888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75242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88640"/>
            <a:ext cx="7994849" cy="17417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Структура доходов </a:t>
            </a:r>
            <a:br>
              <a:rPr lang="ru-RU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бюджета </a:t>
            </a:r>
            <a:br>
              <a:rPr lang="ru-RU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 Мостовский район</a:t>
            </a:r>
            <a:endParaRPr lang="ru-RU" sz="4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11583982"/>
              </p:ext>
            </p:extLst>
          </p:nvPr>
        </p:nvGraphicFramePr>
        <p:xfrm>
          <a:off x="107504" y="1844824"/>
          <a:ext cx="864096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19008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Структура налоговых и</a:t>
            </a:r>
            <a:b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неналоговых доходов</a:t>
            </a:r>
            <a:endParaRPr lang="ru-RU" sz="4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92214858"/>
              </p:ext>
            </p:extLst>
          </p:nvPr>
        </p:nvGraphicFramePr>
        <p:xfrm>
          <a:off x="395536" y="1340768"/>
          <a:ext cx="8424936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7129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6864" cy="1440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anose="02040602050305030304" pitchFamily="18" charset="0"/>
              </a:rPr>
              <a:t>Структура безвозмездных поступлений в 2024 году</a:t>
            </a:r>
            <a:endParaRPr lang="ru-RU" sz="4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anose="0204060205030503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03216395"/>
              </p:ext>
            </p:extLst>
          </p:nvPr>
        </p:nvGraphicFramePr>
        <p:xfrm>
          <a:off x="467544" y="1772816"/>
          <a:ext cx="7885384" cy="4574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  <a:gridCol w="1666108"/>
                <a:gridCol w="1495504"/>
                <a:gridCol w="1699436"/>
              </a:tblGrid>
              <a:tr h="1224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Наименование показателя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Утвержденные бюджетные назначения,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млн. руб.</a:t>
                      </a:r>
                      <a:endParaRPr lang="ru-RU" sz="1600" dirty="0">
                        <a:solidFill>
                          <a:srgbClr val="0070C0"/>
                        </a:solidFill>
                        <a:latin typeface="Book Antiqua" panose="020406020503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Исполнено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за 2024 год,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млн. руб.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70C0"/>
                        </a:solidFill>
                        <a:latin typeface="Book Antiqua" panose="020406020503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Book Antiqua" panose="02040602050305030304" pitchFamily="18" charset="0"/>
                          <a:ea typeface="Times New Roman"/>
                          <a:cs typeface="Times New Roman"/>
                        </a:rPr>
                        <a:t>Процент исполнения к годовому бюджетному назначению</a:t>
                      </a:r>
                      <a:endParaRPr lang="ru-RU" sz="1400" dirty="0">
                        <a:solidFill>
                          <a:srgbClr val="0070C0"/>
                        </a:solidFill>
                        <a:latin typeface="Book Antiqua" panose="02040602050305030304" pitchFamily="18" charset="0"/>
                        <a:ea typeface="Times New Roman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72938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anose="02040602050305030304" pitchFamily="18" charset="0"/>
                        </a:rPr>
                        <a:t>Дотации бюджетам муниципальных районов из бюджета субъекта РФ</a:t>
                      </a:r>
                      <a:endParaRPr lang="ru-RU" sz="20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261,0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261,0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100,0%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72938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anose="02040602050305030304" pitchFamily="18" charset="0"/>
                        </a:rPr>
                        <a:t>Субсидии и субвенции бюджетам бюджетной </a:t>
                      </a:r>
                    </a:p>
                    <a:p>
                      <a:r>
                        <a:rPr lang="ru-RU" sz="2000" b="1" dirty="0" smtClean="0">
                          <a:latin typeface="Book Antiqua" panose="02040602050305030304" pitchFamily="18" charset="0"/>
                        </a:rPr>
                        <a:t>системы РФ</a:t>
                      </a:r>
                      <a:endParaRPr lang="ru-RU" sz="20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1 652,8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1 629,4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98,6%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  <a:tr h="729382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Book Antiqua" panose="02040602050305030304" pitchFamily="18" charset="0"/>
                        </a:rPr>
                        <a:t>Иные межбюджетные трансферты</a:t>
                      </a:r>
                      <a:endParaRPr lang="ru-RU" sz="20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157,3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157,3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latin typeface="Book Antiqua" panose="02040602050305030304" pitchFamily="18" charset="0"/>
                        </a:rPr>
                        <a:t>100,0%</a:t>
                      </a:r>
                      <a:endParaRPr lang="ru-RU" sz="2400" b="1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948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60648"/>
            <a:ext cx="8066857" cy="10801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Мероприятия направленные </a:t>
            </a:r>
            <a:r>
              <a:rPr lang="ru-RU" sz="24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увеличение наполняемости доходной части 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консолидированного бюджета в 2024 году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484784"/>
            <a:ext cx="8640960" cy="5184576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/>
            <a:r>
              <a:rPr lang="ru-RU" sz="900" dirty="0" smtClean="0"/>
              <a:t>-</a:t>
            </a:r>
            <a:r>
              <a:rPr lang="ru-RU" sz="1000" b="1" dirty="0" smtClean="0"/>
              <a:t>12 </a:t>
            </a:r>
            <a:r>
              <a:rPr lang="ru-RU" sz="1000" b="1" dirty="0"/>
              <a:t>заседаний межведомственной комиссии по принятию мер, направленных на снижение неформальной занятости в </a:t>
            </a:r>
            <a:r>
              <a:rPr lang="ru-RU" sz="1000" b="1" dirty="0" smtClean="0"/>
              <a:t>МО Мостовский </a:t>
            </a:r>
            <a:r>
              <a:rPr lang="ru-RU" sz="1000" b="1" dirty="0"/>
              <a:t>район, на которых доведен уровень минимальной заработной платы, ответственность и последствия при допущении неформальной занятости, и где заслушано 2</a:t>
            </a:r>
            <a:r>
              <a:rPr lang="ru-RU" sz="1000" b="1" dirty="0" smtClean="0"/>
              <a:t>8 хозяйствующих субъектов;</a:t>
            </a:r>
            <a:endParaRPr lang="ru-RU" sz="1000" b="1" dirty="0"/>
          </a:p>
          <a:p>
            <a:r>
              <a:rPr lang="ru-RU" sz="1000" b="1" dirty="0"/>
              <a:t>- проведено </a:t>
            </a:r>
            <a:r>
              <a:rPr lang="ru-RU" sz="1000" b="1" dirty="0" smtClean="0"/>
              <a:t>21 </a:t>
            </a:r>
            <a:r>
              <a:rPr lang="ru-RU" sz="1000" b="1" dirty="0"/>
              <a:t>заседаний межведомственной комиссии по мобилизации дополнительных доходов, легализации налоговой базы и базы по страховым взносам в бюджет муниципального образования Мостовский район и другие уровни бюджетной системы Российской Федерации. Было рассмотрено </a:t>
            </a:r>
            <a:r>
              <a:rPr lang="ru-RU" sz="1000" b="1" dirty="0" smtClean="0"/>
              <a:t>17 </a:t>
            </a:r>
            <a:r>
              <a:rPr lang="ru-RU" sz="1000" b="1" dirty="0"/>
              <a:t>хозяйствующих субъектов и </a:t>
            </a:r>
            <a:r>
              <a:rPr lang="ru-RU" sz="1000" b="1" dirty="0" smtClean="0"/>
              <a:t>667 </a:t>
            </a:r>
            <a:r>
              <a:rPr lang="ru-RU" sz="1000" b="1" dirty="0"/>
              <a:t>физических лиц, выявлено задолженности на сумму </a:t>
            </a:r>
            <a:r>
              <a:rPr lang="ru-RU" sz="1000" b="1" dirty="0" smtClean="0"/>
              <a:t>11 208,4 </a:t>
            </a:r>
            <a:r>
              <a:rPr lang="ru-RU" sz="1000" b="1" dirty="0"/>
              <a:t>тыс. рублей, взыскано </a:t>
            </a:r>
            <a:r>
              <a:rPr lang="ru-RU" sz="1000" b="1" dirty="0" smtClean="0"/>
              <a:t>8 882,9 тыс</a:t>
            </a:r>
            <a:r>
              <a:rPr lang="ru-RU" sz="1000" b="1" dirty="0"/>
              <a:t>. рублей, процент исполнения составил </a:t>
            </a:r>
            <a:r>
              <a:rPr lang="ru-RU" sz="1000" b="1" dirty="0" smtClean="0"/>
              <a:t>79,3%.</a:t>
            </a:r>
            <a:endParaRPr lang="ru-RU" sz="1000" b="1" dirty="0"/>
          </a:p>
          <a:p>
            <a:r>
              <a:rPr lang="ru-RU" sz="1000" b="1" dirty="0"/>
              <a:t>     - в поселениях проведено </a:t>
            </a:r>
            <a:r>
              <a:rPr lang="ru-RU" sz="1000" b="1" dirty="0" smtClean="0"/>
              <a:t>93 </a:t>
            </a:r>
            <a:r>
              <a:rPr lang="ru-RU" sz="1000" b="1" dirty="0"/>
              <a:t>заседаний межведомственной комиссии, </a:t>
            </a:r>
            <a:r>
              <a:rPr lang="ru-RU" sz="1000" b="1" dirty="0" smtClean="0"/>
              <a:t>в </a:t>
            </a:r>
            <a:r>
              <a:rPr lang="ru-RU" sz="1000" b="1" dirty="0"/>
              <a:t>результате </a:t>
            </a:r>
            <a:r>
              <a:rPr lang="ru-RU" sz="1000" b="1" dirty="0" smtClean="0"/>
              <a:t>было заслушано 2 </a:t>
            </a:r>
            <a:r>
              <a:rPr lang="ru-RU" sz="1000" b="1" dirty="0"/>
              <a:t>851 физических лиц, сумма погашенной задолженности по имущественным налогам, взимаемым с физических лиц (налог на имущество, земельный налог и транспортный налог) составила 3 449,8 тыс. рублей.</a:t>
            </a:r>
            <a:r>
              <a:rPr lang="ru-RU" sz="1000" b="1" dirty="0" smtClean="0"/>
              <a:t>;</a:t>
            </a:r>
            <a:endParaRPr lang="ru-RU" sz="1000" b="1" dirty="0"/>
          </a:p>
          <a:p>
            <a:pPr algn="just"/>
            <a:r>
              <a:rPr lang="ru-RU" sz="1000" b="1" dirty="0" smtClean="0"/>
              <a:t>- по </a:t>
            </a:r>
            <a:r>
              <a:rPr lang="ru-RU" sz="1000" b="1" dirty="0"/>
              <a:t>результатам </a:t>
            </a:r>
            <a:r>
              <a:rPr lang="ru-RU" sz="1000" b="1" dirty="0" smtClean="0"/>
              <a:t>работы комиссии, в связи с повышением заработной платы в бюджет </a:t>
            </a:r>
            <a:r>
              <a:rPr lang="ru-RU" sz="1000" b="1" dirty="0"/>
              <a:t>поступило </a:t>
            </a:r>
            <a:r>
              <a:rPr lang="ru-RU" sz="1000" b="1" dirty="0" smtClean="0"/>
              <a:t>НДФЛ в сумме 0,5 млн. руб.;</a:t>
            </a:r>
          </a:p>
          <a:p>
            <a:pPr algn="just"/>
            <a:r>
              <a:rPr lang="ru-RU" sz="1000" b="1" dirty="0" smtClean="0"/>
              <a:t>-27 </a:t>
            </a:r>
            <a:r>
              <a:rPr lang="ru-RU" sz="1000" b="1" dirty="0"/>
              <a:t>рейдовых мероприятий по выявлению хозяйствующих субъектов, незаконно оказывающих услуги по перевозке пассажиров и грузов на территории Мостовского района, составлено </a:t>
            </a:r>
            <a:r>
              <a:rPr lang="ru-RU" sz="1000" b="1" dirty="0" smtClean="0"/>
              <a:t>2 протокола, </a:t>
            </a:r>
            <a:r>
              <a:rPr lang="ru-RU" sz="1000" b="1" dirty="0"/>
              <a:t>на </a:t>
            </a:r>
            <a:r>
              <a:rPr lang="ru-RU" sz="1000" b="1" dirty="0" smtClean="0"/>
              <a:t>1 транспортное средства </a:t>
            </a:r>
            <a:r>
              <a:rPr lang="ru-RU" sz="1000" b="1" dirty="0"/>
              <a:t>был наложен арест до решения суда.</a:t>
            </a:r>
          </a:p>
          <a:p>
            <a:pPr algn="just"/>
            <a:r>
              <a:rPr lang="ru-RU" sz="1000" b="1" dirty="0" smtClean="0"/>
              <a:t> На постоянной основе проводится исковая работа управлением земельных и имущественных отношений администрации МО Мостовский район по взысканию задолженности по арендной плате за землю, в том числе:</a:t>
            </a:r>
          </a:p>
          <a:p>
            <a:pPr algn="just"/>
            <a:r>
              <a:rPr lang="ru-RU" sz="1000" b="1" dirty="0" smtClean="0"/>
              <a:t>-  </a:t>
            </a:r>
            <a:r>
              <a:rPr lang="ru-RU" sz="1000" b="1" dirty="0"/>
              <a:t>направлено недобросовестным арендаторам </a:t>
            </a:r>
            <a:r>
              <a:rPr lang="ru-RU" sz="1000" b="1" dirty="0" smtClean="0"/>
              <a:t>620 </a:t>
            </a:r>
            <a:r>
              <a:rPr lang="ru-RU" sz="1000" b="1" dirty="0"/>
              <a:t>претензий на сумму </a:t>
            </a:r>
            <a:r>
              <a:rPr lang="ru-RU" sz="1000" b="1" dirty="0" smtClean="0"/>
              <a:t>45,9 </a:t>
            </a:r>
            <a:r>
              <a:rPr lang="ru-RU" sz="1000" b="1" dirty="0"/>
              <a:t>млн. руб., оплачено в досудебном порядке на сумму </a:t>
            </a:r>
            <a:r>
              <a:rPr lang="ru-RU" sz="1000" b="1" dirty="0" smtClean="0"/>
              <a:t> 8,6 млн</a:t>
            </a:r>
            <a:r>
              <a:rPr lang="ru-RU" sz="1000" b="1" dirty="0"/>
              <a:t>. руб.,</a:t>
            </a:r>
          </a:p>
          <a:p>
            <a:pPr algn="just"/>
            <a:r>
              <a:rPr lang="ru-RU" sz="1000" b="1" dirty="0"/>
              <a:t>- в </a:t>
            </a:r>
            <a:r>
              <a:rPr lang="ru-RU" sz="1000" b="1" dirty="0" smtClean="0"/>
              <a:t>суды </a:t>
            </a:r>
            <a:r>
              <a:rPr lang="ru-RU" sz="1000" b="1" dirty="0"/>
              <a:t>подано </a:t>
            </a:r>
            <a:r>
              <a:rPr lang="ru-RU" sz="1000" b="1" dirty="0" smtClean="0"/>
              <a:t>29 иска </a:t>
            </a:r>
            <a:r>
              <a:rPr lang="ru-RU" sz="1000" b="1" dirty="0"/>
              <a:t>на сумму </a:t>
            </a:r>
            <a:r>
              <a:rPr lang="ru-RU" sz="1000" b="1" dirty="0" smtClean="0"/>
              <a:t>16,7 </a:t>
            </a:r>
            <a:r>
              <a:rPr lang="ru-RU" sz="1000" b="1" dirty="0"/>
              <a:t>млн. рублей, оплачено до вынесения решения суда на сумму  </a:t>
            </a:r>
            <a:r>
              <a:rPr lang="ru-RU" sz="1000" b="1" dirty="0" smtClean="0"/>
              <a:t>0,0 млн</a:t>
            </a:r>
            <a:r>
              <a:rPr lang="ru-RU" sz="1000" b="1" dirty="0"/>
              <a:t>. руб.,</a:t>
            </a:r>
          </a:p>
          <a:p>
            <a:pPr algn="just"/>
            <a:r>
              <a:rPr lang="ru-RU" sz="1000" b="1" dirty="0"/>
              <a:t>- взыскано в судебном порядке по </a:t>
            </a:r>
            <a:r>
              <a:rPr lang="ru-RU" sz="1000" b="1" dirty="0" smtClean="0"/>
              <a:t>24 искам на 9,0 млн</a:t>
            </a:r>
            <a:r>
              <a:rPr lang="ru-RU" sz="1000" b="1" dirty="0"/>
              <a:t>. руб., оплачено по решению суда (до направления исполнительных листов с ССП) </a:t>
            </a:r>
            <a:r>
              <a:rPr lang="ru-RU" sz="1000" b="1" dirty="0" smtClean="0"/>
              <a:t>-0,7  млн. </a:t>
            </a:r>
            <a:r>
              <a:rPr lang="ru-RU" sz="1000" b="1" dirty="0"/>
              <a:t>руб.,</a:t>
            </a:r>
          </a:p>
          <a:p>
            <a:pPr algn="just"/>
            <a:r>
              <a:rPr lang="ru-RU" sz="1000" b="1" dirty="0"/>
              <a:t>- в исполнительном производстве (ССП) </a:t>
            </a:r>
            <a:r>
              <a:rPr lang="ru-RU" sz="1000" b="1" dirty="0" smtClean="0"/>
              <a:t>60 </a:t>
            </a:r>
            <a:r>
              <a:rPr lang="ru-RU" sz="1000" b="1" dirty="0"/>
              <a:t>исполнительных листов на сумму </a:t>
            </a:r>
            <a:r>
              <a:rPr lang="ru-RU" sz="1000" b="1" dirty="0" smtClean="0"/>
              <a:t>11,2 </a:t>
            </a:r>
            <a:r>
              <a:rPr lang="ru-RU" sz="1000" b="1" dirty="0"/>
              <a:t>млн. рублей, сумма перечисленных денежных средств в результате исполнения судебных актов </a:t>
            </a:r>
            <a:r>
              <a:rPr lang="ru-RU" sz="1000" b="1" dirty="0" smtClean="0"/>
              <a:t>– 2,8 </a:t>
            </a:r>
            <a:r>
              <a:rPr lang="ru-RU" sz="1000" b="1" dirty="0"/>
              <a:t>млн. рублей</a:t>
            </a:r>
            <a:r>
              <a:rPr lang="ru-RU" sz="1000" b="1" dirty="0" smtClean="0"/>
              <a:t>.</a:t>
            </a:r>
          </a:p>
          <a:p>
            <a:pPr algn="just"/>
            <a:r>
              <a:rPr lang="ru-RU" sz="1000" b="1" dirty="0" smtClean="0"/>
              <a:t>- сумма неналоговых доходов, поступившая в местный бюджет за счет вовлечения в хозяйственный оборот (аренда, продажа неиспользуемых земельных участков) составила 28,2 млн. рублей.</a:t>
            </a:r>
          </a:p>
          <a:p>
            <a:pPr algn="just"/>
            <a:endParaRPr lang="ru-RU" sz="10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43312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34814" y="4509120"/>
            <a:ext cx="3277345" cy="23488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16632"/>
            <a:ext cx="7418784" cy="129614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4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 Antiqua" pitchFamily="18" charset="0"/>
              </a:rPr>
              <a:t>Исполнение бюджета </a:t>
            </a:r>
            <a:br>
              <a:rPr lang="ru-RU" sz="4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4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 Antiqua" pitchFamily="18" charset="0"/>
              </a:rPr>
              <a:t>по расходам</a:t>
            </a:r>
            <a:endParaRPr lang="ru-RU" sz="44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1520" y="1412776"/>
            <a:ext cx="8136904" cy="374441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Решением Совета муниципального образования Мостовский район от 13 декабря 2023 года № 343 утвержден общий объем расходов бюджета в сумме  2 749,3 млн. рублей или 116,8%                    к первоначальному бюджету.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Исполнение по расходам сложилось в сумме         2 712,7 млн.рублей или 98,7 % к бюджетным назначениям.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73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928992" cy="864096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100"/>
              </a:spcBef>
              <a:buNone/>
            </a:pPr>
            <a:r>
              <a:rPr lang="ru-RU" sz="21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ИСПОЛНЕНИЕ РАСХОДНОЙ ЧАСТИ</a:t>
            </a:r>
            <a:br>
              <a:rPr lang="ru-RU" sz="21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</a:br>
            <a:r>
              <a:rPr lang="ru-RU" sz="21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БЮДЖЕТА МУНИЦИПАЛЬНОГО ОБРАЗОВАНИЯ </a:t>
            </a:r>
            <a:r>
              <a:rPr lang="ru-RU" sz="21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/>
            </a:r>
            <a:br>
              <a:rPr lang="ru-RU" sz="21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</a:br>
            <a:r>
              <a:rPr lang="ru-RU" sz="21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МОСТОВСКИЙ РАЙОН  </a:t>
            </a:r>
            <a:br>
              <a:rPr lang="ru-RU" sz="21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</a:br>
            <a:r>
              <a:rPr lang="ru-RU" sz="21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ЗА 2024 ГОД</a:t>
            </a:r>
            <a:br>
              <a:rPr lang="ru-RU" sz="21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</a:br>
            <a:r>
              <a:rPr lang="ru-RU" sz="2000" b="1" spc="-15" dirty="0" smtClean="0">
                <a:solidFill>
                  <a:srgbClr val="FF0000"/>
                </a:solidFill>
                <a:latin typeface="Times New Roman"/>
                <a:cs typeface="Times New Roman"/>
              </a:rPr>
              <a:t>                                                                                                          </a:t>
            </a:r>
            <a:endParaRPr lang="ru-RU" sz="1600" dirty="0">
              <a:latin typeface="Times New Roman"/>
              <a:cs typeface="Times New Roman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567814886"/>
              </p:ext>
            </p:extLst>
          </p:nvPr>
        </p:nvGraphicFramePr>
        <p:xfrm>
          <a:off x="323528" y="1655984"/>
          <a:ext cx="8568952" cy="5046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613"/>
                <a:gridCol w="4423939"/>
                <a:gridCol w="1656184"/>
                <a:gridCol w="1944216"/>
              </a:tblGrid>
              <a:tr h="9589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№ п/п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Направление расходов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Исполнение 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за 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2024 г., млн. руб.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Удельный вес расходов в общем объеме расходов 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бюджета, %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949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189,2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195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3672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17, 8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9490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</a:t>
                      </a: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</a:t>
                      </a:r>
                      <a:r>
                        <a:rPr lang="ru-RU" sz="1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хозяйство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115,8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491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Образование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765,7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491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Культура, кинематография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222,2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491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Здравоохранение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491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194,1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491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4504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6756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Межбюджетные трансферты общего характера бюджетам бюджетной системы Российской Федерации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</a:tr>
              <a:tr h="2949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2 712,7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100,0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48011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5408</TotalTime>
  <Words>1169</Words>
  <Application>Microsoft Office PowerPoint</Application>
  <PresentationFormat>Экран (4:3)</PresentationFormat>
  <Paragraphs>287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Воздушный поток</vt:lpstr>
      <vt:lpstr>Отчет  об исполнении бюджета МО Мостовский район  за 2024 год</vt:lpstr>
      <vt:lpstr>Презентация PowerPoint</vt:lpstr>
      <vt:lpstr>Доходы бюджета  МО Мостовский район  за 2024 год</vt:lpstr>
      <vt:lpstr>Структура доходов  бюджета  МО Мостовский район</vt:lpstr>
      <vt:lpstr>Структура налоговых и  неналоговых доходов</vt:lpstr>
      <vt:lpstr>Структура безвозмездных поступлений в 2024 году</vt:lpstr>
      <vt:lpstr>Мероприятия направленные на увеличение наполняемости доходной части консолидированного бюджета в 2024 году</vt:lpstr>
      <vt:lpstr>Исполнение бюджета  по расходам</vt:lpstr>
      <vt:lpstr>ИСПОЛНЕНИЕ РАСХОДНОЙ ЧАСТИ БЮДЖЕТА МУНИЦИПАЛЬНОГО ОБРАЗОВАНИЯ  МОСТОВСКИЙ РАЙОН   ЗА 2024 ГОД                                                                                                           </vt:lpstr>
      <vt:lpstr>Презентация PowerPoint</vt:lpstr>
      <vt:lpstr>                                                         </vt:lpstr>
      <vt:lpstr>Презентация PowerPoint</vt:lpstr>
      <vt:lpstr>Презентация PowerPoint</vt:lpstr>
      <vt:lpstr>МП «Обеспечение безопасности населения»</vt:lpstr>
      <vt:lpstr>МП «Развитие культуры»</vt:lpstr>
      <vt:lpstr>МП «Развитие физической культуры и спорта»</vt:lpstr>
      <vt:lpstr>МП «Развитие общественной инфраструктуры муниципального значения»</vt:lpstr>
      <vt:lpstr>Прочие муниципальные программы</vt:lpstr>
      <vt:lpstr>Непрограммные расходы                                                               млн.рублей </vt:lpstr>
      <vt:lpstr>Межбюджетные трансферты  </vt:lpstr>
      <vt:lpstr>РЕЗЕРВНЫЙ ФОНД </vt:lpstr>
      <vt:lpstr>Источники финансирования дефицита бюджета</vt:lpstr>
      <vt:lpstr>Объем муниципального долга  по муниципальному образованию Мостовский район</vt:lpstr>
      <vt:lpstr>Спасибо за внимание!</vt:lpstr>
    </vt:vector>
  </TitlesOfParts>
  <Company>Финансовое управление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об исполнении бюджета МО Мостовский район за 2015 год</dc:title>
  <dc:creator>С.Б. Пинчук</dc:creator>
  <cp:lastModifiedBy>Инна Закриничная</cp:lastModifiedBy>
  <cp:revision>469</cp:revision>
  <cp:lastPrinted>2024-03-22T12:24:41Z</cp:lastPrinted>
  <dcterms:created xsi:type="dcterms:W3CDTF">2016-04-18T07:48:36Z</dcterms:created>
  <dcterms:modified xsi:type="dcterms:W3CDTF">2025-03-11T10:06:53Z</dcterms:modified>
</cp:coreProperties>
</file>